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9" r:id="rId4"/>
    <p:sldId id="260" r:id="rId5"/>
    <p:sldId id="261" r:id="rId6"/>
    <p:sldId id="272" r:id="rId7"/>
    <p:sldId id="262" r:id="rId8"/>
    <p:sldId id="263" r:id="rId9"/>
    <p:sldId id="264" r:id="rId10"/>
    <p:sldId id="265" r:id="rId11"/>
    <p:sldId id="266" r:id="rId12"/>
    <p:sldId id="267" r:id="rId13"/>
    <p:sldId id="268" r:id="rId14"/>
    <p:sldId id="269" r:id="rId15"/>
    <p:sldId id="270" r:id="rId16"/>
    <p:sldId id="271" r:id="rId17"/>
    <p:sldId id="273"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FEDE3"/>
    <a:srgbClr val="191B0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021" autoAdjust="0"/>
    <p:restoredTop sz="94660"/>
  </p:normalViewPr>
  <p:slideViewPr>
    <p:cSldViewPr snapToGrid="0">
      <p:cViewPr>
        <p:scale>
          <a:sx n="115" d="100"/>
          <a:sy n="115" d="100"/>
        </p:scale>
        <p:origin x="84" y="17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dirty="0"/>
              <a:pPr/>
              <a:t>10/5/2023</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dirty="0"/>
              <a:pPr/>
              <a:t>‹#›</a:t>
            </a:fld>
            <a:endParaRPr lang="en-US" dirty="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10/5/2023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10/5/2023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10/5/2023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dirty="0"/>
              <a:pPr/>
              <a:t>10/5/2023</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dirty="0"/>
              <a:t>10/5/2023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dirty="0"/>
              <a:t>10/5/2023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dirty="0"/>
              <a:t>10/5/2023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dirty="0"/>
              <a:t>10/5/2023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10/5/2023</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10/5/2023</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dirty="0"/>
              <a:pPr/>
              <a:t>10/5/2023</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dirty="0"/>
              <a:pPr/>
              <a:t>‹#›</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20800" y="688622"/>
            <a:ext cx="9550400" cy="3996265"/>
          </a:xfrm>
        </p:spPr>
        <p:txBody>
          <a:bodyPr/>
          <a:lstStyle/>
          <a:p>
            <a:pPr>
              <a:spcAft>
                <a:spcPts val="2400"/>
              </a:spcAft>
            </a:pPr>
            <a:r>
              <a:rPr lang="en-US" sz="5400" dirty="0"/>
              <a:t>November 7, 2023 Election</a:t>
            </a:r>
            <a:br>
              <a:rPr lang="en-US" sz="2800" dirty="0"/>
            </a:br>
            <a:br>
              <a:rPr lang="en-US" sz="2800" dirty="0"/>
            </a:br>
            <a:r>
              <a:rPr lang="en-US" sz="6600" b="1" dirty="0"/>
              <a:t>Texas Constitution Amendments</a:t>
            </a:r>
          </a:p>
        </p:txBody>
      </p:sp>
      <p:sp>
        <p:nvSpPr>
          <p:cNvPr id="3" name="Subtitle 2"/>
          <p:cNvSpPr>
            <a:spLocks noGrp="1"/>
          </p:cNvSpPr>
          <p:nvPr>
            <p:ph type="subTitle" idx="1"/>
          </p:nvPr>
        </p:nvSpPr>
        <p:spPr>
          <a:xfrm>
            <a:off x="6378223" y="5088229"/>
            <a:ext cx="4612200" cy="936978"/>
          </a:xfrm>
        </p:spPr>
        <p:txBody>
          <a:bodyPr>
            <a:normAutofit/>
          </a:bodyPr>
          <a:lstStyle/>
          <a:p>
            <a:pPr algn="r"/>
            <a:r>
              <a:rPr lang="en-US" sz="1500" dirty="0"/>
              <a:t>Presentation by Tom Nobis, SREC SD 7</a:t>
            </a:r>
          </a:p>
          <a:p>
            <a:pPr algn="r"/>
            <a:r>
              <a:rPr lang="en-US" sz="1500" dirty="0"/>
              <a:t>Symbols from Karen Marshall, SREC SD25</a:t>
            </a:r>
          </a:p>
        </p:txBody>
      </p:sp>
      <p:pic>
        <p:nvPicPr>
          <p:cNvPr id="14346" name="Picture 10" descr="Clipart Panda - Free Clipart Image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1831" y="4436540"/>
            <a:ext cx="2278742" cy="2111634"/>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932142" y="4332277"/>
            <a:ext cx="2667400" cy="2426305"/>
          </a:xfrm>
          <a:prstGeom prst="rect">
            <a:avLst/>
          </a:prstGeom>
          <a:noFill/>
        </p:spPr>
        <p:txBody>
          <a:bodyPr wrap="square" rtlCol="0">
            <a:spAutoFit/>
          </a:bodyPr>
          <a:lstStyle/>
          <a:p>
            <a:pPr>
              <a:lnSpc>
                <a:spcPts val="2600"/>
              </a:lnSpc>
            </a:pPr>
            <a:r>
              <a:rPr lang="en-US" dirty="0">
                <a:solidFill>
                  <a:srgbClr val="EFEDE3"/>
                </a:solidFill>
              </a:rPr>
              <a:t>	Humbly </a:t>
            </a:r>
          </a:p>
          <a:p>
            <a:pPr>
              <a:lnSpc>
                <a:spcPts val="2600"/>
              </a:lnSpc>
            </a:pPr>
            <a:r>
              <a:rPr lang="en-US" dirty="0">
                <a:solidFill>
                  <a:srgbClr val="EFEDE3"/>
                </a:solidFill>
              </a:rPr>
              <a:t>	invoking the 	blessings of Almighty God, the people of the State of Texas, do ordain and establish this Constitution.</a:t>
            </a:r>
          </a:p>
        </p:txBody>
      </p:sp>
    </p:spTree>
    <p:extLst>
      <p:ext uri="{BB962C8B-B14F-4D97-AF65-F5344CB8AC3E}">
        <p14:creationId xmlns:p14="http://schemas.microsoft.com/office/powerpoint/2010/main" val="277031902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32859" y="347131"/>
            <a:ext cx="9601200" cy="609214"/>
          </a:xfrm>
        </p:spPr>
        <p:txBody>
          <a:bodyPr>
            <a:normAutofit fontScale="90000"/>
          </a:bodyPr>
          <a:lstStyle/>
          <a:p>
            <a:r>
              <a:rPr lang="en-US" sz="4000" b="1" dirty="0">
                <a:solidFill>
                  <a:schemeClr val="tx1"/>
                </a:solidFill>
              </a:rPr>
              <a:t>Proposition 8	HJR 125</a:t>
            </a:r>
            <a:endParaRPr lang="en-US" sz="4000" dirty="0">
              <a:solidFill>
                <a:schemeClr val="tx1"/>
              </a:solidFill>
            </a:endParaRPr>
          </a:p>
        </p:txBody>
      </p:sp>
      <p:sp>
        <p:nvSpPr>
          <p:cNvPr id="3" name="Content Placeholder 2"/>
          <p:cNvSpPr>
            <a:spLocks noGrp="1"/>
          </p:cNvSpPr>
          <p:nvPr>
            <p:ph idx="1"/>
          </p:nvPr>
        </p:nvSpPr>
        <p:spPr>
          <a:xfrm>
            <a:off x="1641228" y="962377"/>
            <a:ext cx="10007601" cy="1843389"/>
          </a:xfrm>
        </p:spPr>
        <p:txBody>
          <a:bodyPr>
            <a:normAutofit fontScale="85000" lnSpcReduction="20000"/>
          </a:bodyPr>
          <a:lstStyle/>
          <a:p>
            <a:pPr>
              <a:lnSpc>
                <a:spcPct val="100000"/>
              </a:lnSpc>
            </a:pPr>
            <a:r>
              <a:rPr lang="en-US" sz="2800" b="1" dirty="0"/>
              <a:t>"The constitutional amendment creating the broadband infrastructure fund to expand </a:t>
            </a:r>
            <a:br>
              <a:rPr lang="en-US" sz="2800" b="1" dirty="0"/>
            </a:br>
            <a:r>
              <a:rPr lang="en-US" sz="2800" b="1" dirty="0"/>
              <a:t>high-speed broadband access and assist in </a:t>
            </a:r>
            <a:br>
              <a:rPr lang="en-US" sz="2800" b="1" dirty="0"/>
            </a:br>
            <a:r>
              <a:rPr lang="en-US" sz="2800" b="1" dirty="0"/>
              <a:t>the financing of connectivity projects.“</a:t>
            </a:r>
          </a:p>
          <a:p>
            <a:pPr marL="0" indent="0">
              <a:lnSpc>
                <a:spcPct val="100000"/>
              </a:lnSpc>
              <a:buNone/>
            </a:pPr>
            <a:r>
              <a:rPr lang="en-US" sz="2800" b="1" dirty="0"/>
              <a:t>		    PRO					            CON</a:t>
            </a:r>
          </a:p>
        </p:txBody>
      </p:sp>
      <p:sp>
        <p:nvSpPr>
          <p:cNvPr id="7" name="Rectangle 6"/>
          <p:cNvSpPr/>
          <p:nvPr/>
        </p:nvSpPr>
        <p:spPr>
          <a:xfrm>
            <a:off x="418991" y="0"/>
            <a:ext cx="247052" cy="6858000"/>
          </a:xfrm>
          <a:prstGeom prst="rect">
            <a:avLst/>
          </a:prstGeom>
          <a:solidFill>
            <a:srgbClr val="EFED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666043" y="0"/>
            <a:ext cx="316089" cy="6858000"/>
          </a:xfrm>
          <a:prstGeom prst="rect">
            <a:avLst/>
          </a:prstGeom>
          <a:solidFill>
            <a:srgbClr val="191B0E"/>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5" name="Rounded Rectangle 4"/>
          <p:cNvSpPr/>
          <p:nvPr/>
        </p:nvSpPr>
        <p:spPr>
          <a:xfrm>
            <a:off x="122694" y="2805766"/>
            <a:ext cx="1371599" cy="1631574"/>
          </a:xfrm>
          <a:prstGeom prst="round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150" name="Picture 6" descr="Clipart Panda - Free Clipart Image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4829" y="2972256"/>
            <a:ext cx="1159347" cy="1465083"/>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763A6152-4733-D2E4-2570-A73EE55BD6DD}"/>
              </a:ext>
            </a:extLst>
          </p:cNvPr>
          <p:cNvSpPr txBox="1"/>
          <p:nvPr/>
        </p:nvSpPr>
        <p:spPr>
          <a:xfrm>
            <a:off x="2139193" y="2701255"/>
            <a:ext cx="4504888" cy="3693319"/>
          </a:xfrm>
          <a:prstGeom prst="rect">
            <a:avLst/>
          </a:prstGeom>
          <a:noFill/>
        </p:spPr>
        <p:txBody>
          <a:bodyPr wrap="square" rtlCol="0">
            <a:spAutoFit/>
          </a:bodyPr>
          <a:lstStyle/>
          <a:p>
            <a:pPr marL="285750" indent="-285750">
              <a:buFont typeface="Arial" panose="020B0604020202020204" pitchFamily="34" charset="0"/>
              <a:buChar char="•"/>
            </a:pPr>
            <a:r>
              <a:rPr lang="en-US" dirty="0"/>
              <a:t>Provides resources to close digital divide which would improve quality of life and increased economic growth</a:t>
            </a:r>
          </a:p>
          <a:p>
            <a:pPr marL="285750" indent="-285750">
              <a:buFont typeface="Arial" panose="020B0604020202020204" pitchFamily="34" charset="0"/>
              <a:buChar char="•"/>
            </a:pPr>
            <a:r>
              <a:rPr lang="en-US" sz="1800" dirty="0"/>
              <a:t>The money will be used to support projects that enhance the availability and usage of broadband, and can be combined with federal funds.</a:t>
            </a:r>
          </a:p>
          <a:p>
            <a:pPr marL="285750" indent="-285750">
              <a:buFont typeface="Arial" panose="020B0604020202020204" pitchFamily="34" charset="0"/>
              <a:buChar char="•"/>
            </a:pPr>
            <a:r>
              <a:rPr lang="en-US" dirty="0"/>
              <a:t>Fund managed by State Comptroller</a:t>
            </a:r>
          </a:p>
          <a:p>
            <a:pPr marL="285750" indent="-285750">
              <a:buFont typeface="Arial" panose="020B0604020202020204" pitchFamily="34" charset="0"/>
              <a:buChar char="•"/>
            </a:pPr>
            <a:r>
              <a:rPr lang="en-US" dirty="0"/>
              <a:t>Fund lasts until 9/1/2035</a:t>
            </a:r>
          </a:p>
          <a:p>
            <a:pPr marL="285750" indent="-285750">
              <a:buFont typeface="Arial" panose="020B0604020202020204" pitchFamily="34" charset="0"/>
              <a:buChar char="•"/>
            </a:pPr>
            <a:r>
              <a:rPr lang="en-US" dirty="0"/>
              <a:t>7 million Texans lack broadband internet access</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a:p>
        </p:txBody>
      </p:sp>
      <p:sp>
        <p:nvSpPr>
          <p:cNvPr id="8" name="TextBox 7">
            <a:extLst>
              <a:ext uri="{FF2B5EF4-FFF2-40B4-BE49-F238E27FC236}">
                <a16:creationId xmlns:a16="http://schemas.microsoft.com/office/drawing/2014/main" id="{0D33AC8C-1F04-F54B-912B-835F98D9AD37}"/>
              </a:ext>
            </a:extLst>
          </p:cNvPr>
          <p:cNvSpPr txBox="1"/>
          <p:nvPr/>
        </p:nvSpPr>
        <p:spPr>
          <a:xfrm>
            <a:off x="7592037" y="2701255"/>
            <a:ext cx="4203727" cy="3970318"/>
          </a:xfrm>
          <a:prstGeom prst="rect">
            <a:avLst/>
          </a:prstGeom>
          <a:noFill/>
        </p:spPr>
        <p:txBody>
          <a:bodyPr wrap="square" rtlCol="0">
            <a:spAutoFit/>
          </a:bodyPr>
          <a:lstStyle/>
          <a:p>
            <a:pPr marL="285750" indent="-285750">
              <a:buFont typeface="Arial" panose="020B0604020202020204" pitchFamily="34" charset="0"/>
              <a:buChar char="•"/>
            </a:pPr>
            <a:r>
              <a:rPr lang="en-US" dirty="0"/>
              <a:t>Fund should prioritize fiber optic infrastructure</a:t>
            </a:r>
          </a:p>
          <a:p>
            <a:pPr marL="285750" indent="-285750">
              <a:buFont typeface="Arial" panose="020B0604020202020204" pitchFamily="34" charset="0"/>
              <a:buChar char="•"/>
            </a:pPr>
            <a:r>
              <a:rPr lang="en-US" dirty="0"/>
              <a:t>Previously allocated $600 MM for broadband with expectation of $1B from federal BEAD program</a:t>
            </a:r>
          </a:p>
          <a:p>
            <a:pPr marL="285750" indent="-285750">
              <a:buFont typeface="Arial" panose="020B0604020202020204" pitchFamily="34" charset="0"/>
              <a:buChar char="•"/>
            </a:pPr>
            <a:r>
              <a:rPr lang="en-US" dirty="0"/>
              <a:t>New fund is excessive &amp; fiscally irresponsible</a:t>
            </a:r>
          </a:p>
          <a:p>
            <a:pPr marL="285750" indent="-285750">
              <a:buFont typeface="Arial" panose="020B0604020202020204" pitchFamily="34" charset="0"/>
              <a:buChar char="•"/>
            </a:pPr>
            <a:r>
              <a:rPr lang="en-US" dirty="0"/>
              <a:t>As with other funds, this would be removed from the budget cap and earmark money to specific projects instead of as needed from the general fund</a:t>
            </a:r>
          </a:p>
          <a:p>
            <a:pPr marL="285750" indent="-285750">
              <a:buFont typeface="Arial" panose="020B0604020202020204" pitchFamily="34" charset="0"/>
              <a:buChar char="•"/>
            </a:pPr>
            <a:r>
              <a:rPr lang="en-US" dirty="0"/>
              <a:t>Cost $1.5B</a:t>
            </a:r>
          </a:p>
          <a:p>
            <a:pPr marL="285750" indent="-285750">
              <a:buFont typeface="Arial" panose="020B0604020202020204" pitchFamily="34" charset="0"/>
              <a:buChar char="•"/>
            </a:pPr>
            <a:endParaRPr lang="en-US" dirty="0"/>
          </a:p>
        </p:txBody>
      </p:sp>
    </p:spTree>
    <p:extLst>
      <p:ext uri="{BB962C8B-B14F-4D97-AF65-F5344CB8AC3E}">
        <p14:creationId xmlns:p14="http://schemas.microsoft.com/office/powerpoint/2010/main" val="217495435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02499" y="572911"/>
            <a:ext cx="9601200" cy="668660"/>
          </a:xfrm>
        </p:spPr>
        <p:txBody>
          <a:bodyPr>
            <a:normAutofit/>
          </a:bodyPr>
          <a:lstStyle/>
          <a:p>
            <a:r>
              <a:rPr lang="en-US" sz="4000" b="1" dirty="0">
                <a:solidFill>
                  <a:schemeClr val="tx1"/>
                </a:solidFill>
              </a:rPr>
              <a:t>Proposition 9	HJR 2</a:t>
            </a:r>
            <a:endParaRPr lang="en-US" sz="4000" dirty="0">
              <a:solidFill>
                <a:schemeClr val="tx1"/>
              </a:solidFill>
            </a:endParaRPr>
          </a:p>
        </p:txBody>
      </p:sp>
      <p:sp>
        <p:nvSpPr>
          <p:cNvPr id="3" name="Content Placeholder 2"/>
          <p:cNvSpPr>
            <a:spLocks noGrp="1"/>
          </p:cNvSpPr>
          <p:nvPr>
            <p:ph idx="1"/>
          </p:nvPr>
        </p:nvSpPr>
        <p:spPr>
          <a:xfrm>
            <a:off x="1717326" y="1241571"/>
            <a:ext cx="10007602" cy="1753299"/>
          </a:xfrm>
        </p:spPr>
        <p:txBody>
          <a:bodyPr>
            <a:normAutofit fontScale="70000" lnSpcReduction="20000"/>
          </a:bodyPr>
          <a:lstStyle/>
          <a:p>
            <a:pPr>
              <a:lnSpc>
                <a:spcPct val="120000"/>
              </a:lnSpc>
            </a:pPr>
            <a:r>
              <a:rPr lang="en-US" sz="3400" b="1" dirty="0"/>
              <a:t>"The constitutional amendment authorizing the 88th Legislature to provide a cost-of-living adjustment to certain annuitants of the Teacher Retirement System of Texas.“</a:t>
            </a:r>
          </a:p>
          <a:p>
            <a:pPr marL="0" indent="0">
              <a:lnSpc>
                <a:spcPct val="120000"/>
              </a:lnSpc>
              <a:buNone/>
            </a:pPr>
            <a:r>
              <a:rPr lang="en-US" sz="3400" b="1" dirty="0"/>
              <a:t>              	     PRO                                      	       CON</a:t>
            </a:r>
          </a:p>
        </p:txBody>
      </p:sp>
      <p:sp>
        <p:nvSpPr>
          <p:cNvPr id="8" name="Rectangle 7"/>
          <p:cNvSpPr/>
          <p:nvPr/>
        </p:nvSpPr>
        <p:spPr>
          <a:xfrm>
            <a:off x="418991" y="0"/>
            <a:ext cx="247052" cy="6858000"/>
          </a:xfrm>
          <a:prstGeom prst="rect">
            <a:avLst/>
          </a:prstGeom>
          <a:solidFill>
            <a:srgbClr val="EFED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666043" y="0"/>
            <a:ext cx="316089" cy="6858000"/>
          </a:xfrm>
          <a:prstGeom prst="rect">
            <a:avLst/>
          </a:prstGeom>
          <a:solidFill>
            <a:srgbClr val="191B0E"/>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5" name="Rounded Rectangle 4"/>
          <p:cNvSpPr/>
          <p:nvPr/>
        </p:nvSpPr>
        <p:spPr>
          <a:xfrm>
            <a:off x="91440" y="2874506"/>
            <a:ext cx="1480432" cy="1468857"/>
          </a:xfrm>
          <a:prstGeom prst="round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2" descr="Man Teacher Light Skin Tone Icon - Teacher Emoji Png , Free Transparent ..."/>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6769" y="3090830"/>
            <a:ext cx="1223505" cy="1223505"/>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222F5CA8-A379-5DF9-AF84-1A0F310C6687}"/>
              </a:ext>
            </a:extLst>
          </p:cNvPr>
          <p:cNvSpPr txBox="1"/>
          <p:nvPr/>
        </p:nvSpPr>
        <p:spPr>
          <a:xfrm>
            <a:off x="2164360" y="3090830"/>
            <a:ext cx="4219662" cy="2031325"/>
          </a:xfrm>
          <a:prstGeom prst="rect">
            <a:avLst/>
          </a:prstGeom>
          <a:noFill/>
        </p:spPr>
        <p:txBody>
          <a:bodyPr wrap="square" rtlCol="0">
            <a:spAutoFit/>
          </a:bodyPr>
          <a:lstStyle/>
          <a:p>
            <a:pPr marL="285750" indent="-285750">
              <a:buFont typeface="Arial" panose="020B0604020202020204" pitchFamily="34" charset="0"/>
              <a:buChar char="•"/>
            </a:pPr>
            <a:r>
              <a:rPr lang="en-US" dirty="0"/>
              <a:t>The annuity from the Teacher Retirement System of Texas (TRS) does not include a COLA.  Retired teachers have lost considerable purchasing power with high inflation</a:t>
            </a:r>
          </a:p>
          <a:p>
            <a:pPr marL="285750" indent="-285750">
              <a:buFont typeface="Arial" panose="020B0604020202020204" pitchFamily="34" charset="0"/>
              <a:buChar char="•"/>
            </a:pPr>
            <a:r>
              <a:rPr lang="en-US" dirty="0"/>
              <a:t>Funding a COLA for TRS retirees will provide much needed relief </a:t>
            </a:r>
          </a:p>
        </p:txBody>
      </p:sp>
      <p:sp>
        <p:nvSpPr>
          <p:cNvPr id="10" name="TextBox 9">
            <a:extLst>
              <a:ext uri="{FF2B5EF4-FFF2-40B4-BE49-F238E27FC236}">
                <a16:creationId xmlns:a16="http://schemas.microsoft.com/office/drawing/2014/main" id="{21252D7C-89F7-3979-6B0F-31E6A5D3E9D3}"/>
              </a:ext>
            </a:extLst>
          </p:cNvPr>
          <p:cNvSpPr txBox="1"/>
          <p:nvPr/>
        </p:nvSpPr>
        <p:spPr>
          <a:xfrm>
            <a:off x="7432646" y="3105834"/>
            <a:ext cx="4093311" cy="646331"/>
          </a:xfrm>
          <a:prstGeom prst="rect">
            <a:avLst/>
          </a:prstGeom>
          <a:noFill/>
        </p:spPr>
        <p:txBody>
          <a:bodyPr wrap="square" rtlCol="0">
            <a:spAutoFit/>
          </a:bodyPr>
          <a:lstStyle/>
          <a:p>
            <a:pPr marL="285750" indent="-285750">
              <a:buFont typeface="Arial" panose="020B0604020202020204" pitchFamily="34" charset="0"/>
              <a:buChar char="•"/>
            </a:pPr>
            <a:r>
              <a:rPr lang="en-US" dirty="0"/>
              <a:t>Cost $3.355B</a:t>
            </a:r>
          </a:p>
          <a:p>
            <a:pPr marL="285750" indent="-285750">
              <a:buFont typeface="Arial" panose="020B0604020202020204" pitchFamily="34" charset="0"/>
              <a:buChar char="•"/>
            </a:pPr>
            <a:r>
              <a:rPr lang="en-US" dirty="0"/>
              <a:t>Does not count toward spending cap</a:t>
            </a:r>
          </a:p>
        </p:txBody>
      </p:sp>
    </p:spTree>
    <p:extLst>
      <p:ext uri="{BB962C8B-B14F-4D97-AF65-F5344CB8AC3E}">
        <p14:creationId xmlns:p14="http://schemas.microsoft.com/office/powerpoint/2010/main" val="277862344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86178" y="456799"/>
            <a:ext cx="9459750" cy="742827"/>
          </a:xfrm>
        </p:spPr>
        <p:txBody>
          <a:bodyPr>
            <a:normAutofit/>
          </a:bodyPr>
          <a:lstStyle/>
          <a:p>
            <a:r>
              <a:rPr lang="en-US" sz="4000" b="1" dirty="0">
                <a:solidFill>
                  <a:schemeClr val="tx1"/>
                </a:solidFill>
              </a:rPr>
              <a:t>Proposition 10	SJR 87</a:t>
            </a:r>
            <a:endParaRPr lang="en-US" sz="4000" dirty="0">
              <a:solidFill>
                <a:schemeClr val="tx1"/>
              </a:solidFill>
            </a:endParaRPr>
          </a:p>
        </p:txBody>
      </p:sp>
      <p:sp>
        <p:nvSpPr>
          <p:cNvPr id="3" name="Content Placeholder 2"/>
          <p:cNvSpPr>
            <a:spLocks noGrp="1"/>
          </p:cNvSpPr>
          <p:nvPr>
            <p:ph idx="1"/>
          </p:nvPr>
        </p:nvSpPr>
        <p:spPr>
          <a:xfrm>
            <a:off x="1686176" y="1422401"/>
            <a:ext cx="10360681" cy="2243588"/>
          </a:xfrm>
        </p:spPr>
        <p:txBody>
          <a:bodyPr>
            <a:normAutofit lnSpcReduction="10000"/>
          </a:bodyPr>
          <a:lstStyle/>
          <a:p>
            <a:r>
              <a:rPr lang="en-US" sz="2400" b="1" dirty="0"/>
              <a:t>The constitutional amendment to authorize the </a:t>
            </a:r>
            <a:br>
              <a:rPr lang="en-US" sz="2400" b="1" dirty="0"/>
            </a:br>
            <a:r>
              <a:rPr lang="en-US" sz="2400" b="1" dirty="0"/>
              <a:t>legislature to exempt from ad valorem taxation equipment or inventory held by a manufacturer of medical or biomedical products to protect the Texas healthcare network and strengthen our medical </a:t>
            </a:r>
            <a:br>
              <a:rPr lang="en-US" sz="2400" b="1" dirty="0"/>
            </a:br>
            <a:r>
              <a:rPr lang="en-US" sz="2400" b="1" dirty="0"/>
              <a:t>supply chain. </a:t>
            </a:r>
          </a:p>
          <a:p>
            <a:pPr marL="0" indent="0">
              <a:buNone/>
            </a:pPr>
            <a:r>
              <a:rPr lang="en-US" sz="2800" dirty="0"/>
              <a:t>		     </a:t>
            </a:r>
            <a:r>
              <a:rPr lang="en-US" sz="2400" dirty="0"/>
              <a:t>PRO					CON</a:t>
            </a:r>
          </a:p>
        </p:txBody>
      </p:sp>
      <p:sp>
        <p:nvSpPr>
          <p:cNvPr id="7" name="Rectangle 6"/>
          <p:cNvSpPr/>
          <p:nvPr/>
        </p:nvSpPr>
        <p:spPr>
          <a:xfrm>
            <a:off x="418991" y="0"/>
            <a:ext cx="247052" cy="6858000"/>
          </a:xfrm>
          <a:prstGeom prst="rect">
            <a:avLst/>
          </a:prstGeom>
          <a:solidFill>
            <a:srgbClr val="EFED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666043" y="0"/>
            <a:ext cx="316089" cy="6858000"/>
          </a:xfrm>
          <a:prstGeom prst="rect">
            <a:avLst/>
          </a:prstGeom>
          <a:solidFill>
            <a:srgbClr val="191B0E"/>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5" name="Rounded Rectangle 4"/>
          <p:cNvSpPr/>
          <p:nvPr/>
        </p:nvSpPr>
        <p:spPr>
          <a:xfrm>
            <a:off x="91440" y="2835803"/>
            <a:ext cx="1480432" cy="1468857"/>
          </a:xfrm>
          <a:prstGeom prst="round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l="8354" t="6946" r="8356" b="8207"/>
          <a:stretch/>
        </p:blipFill>
        <p:spPr>
          <a:xfrm>
            <a:off x="234772" y="2959908"/>
            <a:ext cx="1222796" cy="1268084"/>
          </a:xfrm>
          <a:prstGeom prst="rect">
            <a:avLst/>
          </a:prstGeom>
        </p:spPr>
      </p:pic>
      <p:sp>
        <p:nvSpPr>
          <p:cNvPr id="8" name="TextBox 7">
            <a:extLst>
              <a:ext uri="{FF2B5EF4-FFF2-40B4-BE49-F238E27FC236}">
                <a16:creationId xmlns:a16="http://schemas.microsoft.com/office/drawing/2014/main" id="{350235C8-0BF9-C50B-8A87-0C6AA0886840}"/>
              </a:ext>
            </a:extLst>
          </p:cNvPr>
          <p:cNvSpPr txBox="1"/>
          <p:nvPr/>
        </p:nvSpPr>
        <p:spPr>
          <a:xfrm>
            <a:off x="2013358" y="3665989"/>
            <a:ext cx="4966282" cy="2308324"/>
          </a:xfrm>
          <a:prstGeom prst="rect">
            <a:avLst/>
          </a:prstGeom>
          <a:noFill/>
        </p:spPr>
        <p:txBody>
          <a:bodyPr wrap="square" rtlCol="0">
            <a:spAutoFit/>
          </a:bodyPr>
          <a:lstStyle/>
          <a:p>
            <a:pPr marL="285750" indent="-285750">
              <a:buFont typeface="Arial" panose="020B0604020202020204" pitchFamily="34" charset="0"/>
              <a:buChar char="•"/>
            </a:pPr>
            <a:r>
              <a:rPr lang="en-US" dirty="0"/>
              <a:t>Taxes on medical </a:t>
            </a:r>
            <a:r>
              <a:rPr lang="en-US" dirty="0" err="1"/>
              <a:t>mfg</a:t>
            </a:r>
            <a:r>
              <a:rPr lang="en-US" dirty="0"/>
              <a:t> inventory discourage capital investment and expansion of this industry in Texas</a:t>
            </a:r>
          </a:p>
          <a:p>
            <a:pPr marL="285750" indent="-285750">
              <a:buFont typeface="Arial" panose="020B0604020202020204" pitchFamily="34" charset="0"/>
              <a:buChar char="•"/>
            </a:pPr>
            <a:r>
              <a:rPr lang="en-US" dirty="0"/>
              <a:t>Most </a:t>
            </a:r>
            <a:r>
              <a:rPr lang="en-US" dirty="0" err="1"/>
              <a:t>mfg</a:t>
            </a:r>
            <a:r>
              <a:rPr lang="en-US" dirty="0"/>
              <a:t> is located abroad.  The cost to ship increased 50% in 2021.</a:t>
            </a:r>
          </a:p>
          <a:p>
            <a:pPr marL="285750" indent="-285750">
              <a:buFont typeface="Arial" panose="020B0604020202020204" pitchFamily="34" charset="0"/>
              <a:buChar char="•"/>
            </a:pPr>
            <a:r>
              <a:rPr lang="en-US" dirty="0"/>
              <a:t>Inflationary pressures &amp; supply chain constraints provide need to regionalize mfg.</a:t>
            </a:r>
          </a:p>
          <a:p>
            <a:pPr marL="285750" indent="-285750">
              <a:buFont typeface="Arial" panose="020B0604020202020204" pitchFamily="34" charset="0"/>
              <a:buChar char="•"/>
            </a:pPr>
            <a:r>
              <a:rPr lang="en-US" dirty="0"/>
              <a:t>This would create jobs</a:t>
            </a:r>
          </a:p>
        </p:txBody>
      </p:sp>
      <p:sp>
        <p:nvSpPr>
          <p:cNvPr id="9" name="TextBox 8">
            <a:extLst>
              <a:ext uri="{FF2B5EF4-FFF2-40B4-BE49-F238E27FC236}">
                <a16:creationId xmlns:a16="http://schemas.microsoft.com/office/drawing/2014/main" id="{EE80B05C-C4FD-244F-BAFA-9F0488356776}"/>
              </a:ext>
            </a:extLst>
          </p:cNvPr>
          <p:cNvSpPr txBox="1"/>
          <p:nvPr/>
        </p:nvSpPr>
        <p:spPr>
          <a:xfrm>
            <a:off x="7575259" y="3665989"/>
            <a:ext cx="3716323" cy="1477328"/>
          </a:xfrm>
          <a:prstGeom prst="rect">
            <a:avLst/>
          </a:prstGeom>
          <a:noFill/>
        </p:spPr>
        <p:txBody>
          <a:bodyPr wrap="square" rtlCol="0">
            <a:spAutoFit/>
          </a:bodyPr>
          <a:lstStyle/>
          <a:p>
            <a:pPr marL="285750" indent="-285750">
              <a:buFont typeface="Arial" panose="020B0604020202020204" pitchFamily="34" charset="0"/>
              <a:buChar char="•"/>
            </a:pPr>
            <a:r>
              <a:rPr lang="en-US" dirty="0"/>
              <a:t>Cost $29MM in 1</a:t>
            </a:r>
            <a:r>
              <a:rPr lang="en-US" baseline="30000" dirty="0"/>
              <a:t>st</a:t>
            </a:r>
            <a:r>
              <a:rPr lang="en-US" dirty="0"/>
              <a:t> 2 years</a:t>
            </a:r>
          </a:p>
          <a:p>
            <a:pPr marL="285750" indent="-285750">
              <a:buFont typeface="Arial" panose="020B0604020202020204" pitchFamily="34" charset="0"/>
              <a:buChar char="•"/>
            </a:pPr>
            <a:r>
              <a:rPr lang="en-US" dirty="0"/>
              <a:t>Then $40MM annually</a:t>
            </a:r>
          </a:p>
          <a:p>
            <a:pPr marL="285750" indent="-285750">
              <a:buFont typeface="Arial" panose="020B0604020202020204" pitchFamily="34" charset="0"/>
              <a:buChar char="•"/>
            </a:pPr>
            <a:r>
              <a:rPr lang="en-US" dirty="0"/>
              <a:t>Government picking winners &amp; losers</a:t>
            </a:r>
          </a:p>
          <a:p>
            <a:pPr marL="285750" indent="-285750">
              <a:buFont typeface="Arial" panose="020B0604020202020204" pitchFamily="34" charset="0"/>
              <a:buChar char="•"/>
            </a:pPr>
            <a:endParaRPr lang="en-US" dirty="0"/>
          </a:p>
        </p:txBody>
      </p:sp>
    </p:spTree>
    <p:extLst>
      <p:ext uri="{BB962C8B-B14F-4D97-AF65-F5344CB8AC3E}">
        <p14:creationId xmlns:p14="http://schemas.microsoft.com/office/powerpoint/2010/main" val="224382172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00892" y="456799"/>
            <a:ext cx="9601200" cy="625381"/>
          </a:xfrm>
        </p:spPr>
        <p:txBody>
          <a:bodyPr>
            <a:normAutofit fontScale="90000"/>
          </a:bodyPr>
          <a:lstStyle/>
          <a:p>
            <a:r>
              <a:rPr lang="en-US" sz="4000" b="1" dirty="0">
                <a:solidFill>
                  <a:schemeClr val="tx1"/>
                </a:solidFill>
              </a:rPr>
              <a:t>Proposition 11	SJR 32</a:t>
            </a:r>
            <a:endParaRPr lang="en-US" sz="4000" dirty="0">
              <a:solidFill>
                <a:schemeClr val="tx1"/>
              </a:solidFill>
            </a:endParaRPr>
          </a:p>
        </p:txBody>
      </p:sp>
      <p:sp>
        <p:nvSpPr>
          <p:cNvPr id="3" name="Content Placeholder 2"/>
          <p:cNvSpPr>
            <a:spLocks noGrp="1"/>
          </p:cNvSpPr>
          <p:nvPr>
            <p:ph idx="1"/>
          </p:nvPr>
        </p:nvSpPr>
        <p:spPr>
          <a:xfrm>
            <a:off x="1700892" y="1078491"/>
            <a:ext cx="10312402" cy="2000270"/>
          </a:xfrm>
        </p:spPr>
        <p:txBody>
          <a:bodyPr>
            <a:normAutofit/>
          </a:bodyPr>
          <a:lstStyle/>
          <a:p>
            <a:r>
              <a:rPr lang="en-US" sz="2400" b="1" dirty="0"/>
              <a:t>“The constitutional amendment authorizing the legislature to permit conservation and reclamation districts in El Paso County to issue bonds supported by ad valorem taxes to fund the development and maintenance of parks and recreational facilities.“</a:t>
            </a:r>
          </a:p>
          <a:p>
            <a:pPr marL="0" indent="0">
              <a:buNone/>
            </a:pPr>
            <a:r>
              <a:rPr lang="en-US" sz="2400" b="1" dirty="0"/>
              <a:t>		PRO					            CON</a:t>
            </a:r>
          </a:p>
        </p:txBody>
      </p:sp>
      <p:sp>
        <p:nvSpPr>
          <p:cNvPr id="6" name="Rectangle 5"/>
          <p:cNvSpPr/>
          <p:nvPr/>
        </p:nvSpPr>
        <p:spPr>
          <a:xfrm>
            <a:off x="418991" y="0"/>
            <a:ext cx="247052" cy="6858000"/>
          </a:xfrm>
          <a:prstGeom prst="rect">
            <a:avLst/>
          </a:prstGeom>
          <a:solidFill>
            <a:srgbClr val="EFED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666043" y="0"/>
            <a:ext cx="316089" cy="6858000"/>
          </a:xfrm>
          <a:prstGeom prst="rect">
            <a:avLst/>
          </a:prstGeom>
          <a:solidFill>
            <a:srgbClr val="191B0E"/>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pic>
        <p:nvPicPr>
          <p:cNvPr id="4" name="Picture 3"/>
          <p:cNvPicPr>
            <a:picLocks noChangeAspect="1"/>
          </p:cNvPicPr>
          <p:nvPr/>
        </p:nvPicPr>
        <p:blipFill rotWithShape="1">
          <a:blip r:embed="rId2">
            <a:biLevel thresh="50000"/>
          </a:blip>
          <a:srcRect l="16001" t="16001" r="16001" b="16001"/>
          <a:stretch/>
        </p:blipFill>
        <p:spPr>
          <a:xfrm>
            <a:off x="90814" y="2764065"/>
            <a:ext cx="1485900" cy="1485900"/>
          </a:xfrm>
          <a:prstGeom prst="rect">
            <a:avLst/>
          </a:prstGeom>
        </p:spPr>
      </p:pic>
      <p:sp>
        <p:nvSpPr>
          <p:cNvPr id="7" name="TextBox 6">
            <a:extLst>
              <a:ext uri="{FF2B5EF4-FFF2-40B4-BE49-F238E27FC236}">
                <a16:creationId xmlns:a16="http://schemas.microsoft.com/office/drawing/2014/main" id="{7B7D26CA-FEA9-384E-483E-E93046E6DF79}"/>
              </a:ext>
            </a:extLst>
          </p:cNvPr>
          <p:cNvSpPr txBox="1"/>
          <p:nvPr/>
        </p:nvSpPr>
        <p:spPr>
          <a:xfrm>
            <a:off x="1700892" y="3280095"/>
            <a:ext cx="4548906" cy="2031325"/>
          </a:xfrm>
          <a:prstGeom prst="rect">
            <a:avLst/>
          </a:prstGeom>
          <a:noFill/>
        </p:spPr>
        <p:txBody>
          <a:bodyPr wrap="square" rtlCol="0">
            <a:spAutoFit/>
          </a:bodyPr>
          <a:lstStyle/>
          <a:p>
            <a:pPr marL="285750" indent="-285750">
              <a:buFont typeface="Arial" panose="020B0604020202020204" pitchFamily="34" charset="0"/>
              <a:buChar char="•"/>
            </a:pPr>
            <a:r>
              <a:rPr lang="en-US" dirty="0"/>
              <a:t>Conservation &amp; reclamation districts were created in 2003 but not in El Paso county.  This would expand to El Paso county for creation of parks and open spaces.</a:t>
            </a:r>
          </a:p>
          <a:p>
            <a:pPr marL="285750" indent="-285750">
              <a:buFont typeface="Arial" panose="020B0604020202020204" pitchFamily="34" charset="0"/>
              <a:buChar char="•"/>
            </a:pPr>
            <a:r>
              <a:rPr lang="en-US" dirty="0"/>
              <a:t>This would improve the quality of life and make El Paso more competitive for Texans considering moving.</a:t>
            </a:r>
          </a:p>
        </p:txBody>
      </p:sp>
      <p:sp>
        <p:nvSpPr>
          <p:cNvPr id="8" name="TextBox 7">
            <a:extLst>
              <a:ext uri="{FF2B5EF4-FFF2-40B4-BE49-F238E27FC236}">
                <a16:creationId xmlns:a16="http://schemas.microsoft.com/office/drawing/2014/main" id="{3B2DFEA9-1D09-B0C9-DB9C-02849415563C}"/>
              </a:ext>
            </a:extLst>
          </p:cNvPr>
          <p:cNvSpPr txBox="1"/>
          <p:nvPr/>
        </p:nvSpPr>
        <p:spPr>
          <a:xfrm>
            <a:off x="7348756" y="3280095"/>
            <a:ext cx="3953336" cy="1477328"/>
          </a:xfrm>
          <a:prstGeom prst="rect">
            <a:avLst/>
          </a:prstGeom>
          <a:noFill/>
        </p:spPr>
        <p:txBody>
          <a:bodyPr wrap="square" rtlCol="0">
            <a:spAutoFit/>
          </a:bodyPr>
          <a:lstStyle/>
          <a:p>
            <a:pPr marL="285750" indent="-285750">
              <a:buFont typeface="Arial" panose="020B0604020202020204" pitchFamily="34" charset="0"/>
              <a:buChar char="•"/>
            </a:pPr>
            <a:r>
              <a:rPr lang="en-US" dirty="0"/>
              <a:t>The county can already issue bonds for parks and recreational facilities.  Another taxing entity is not needed.</a:t>
            </a:r>
          </a:p>
          <a:p>
            <a:pPr marL="285750" indent="-285750">
              <a:buFont typeface="Arial" panose="020B0604020202020204" pitchFamily="34" charset="0"/>
              <a:buChar char="•"/>
            </a:pPr>
            <a:r>
              <a:rPr lang="en-US" dirty="0"/>
              <a:t>Economic opportunity is the driving force in relocating not parks</a:t>
            </a:r>
          </a:p>
        </p:txBody>
      </p:sp>
    </p:spTree>
    <p:extLst>
      <p:ext uri="{BB962C8B-B14F-4D97-AF65-F5344CB8AC3E}">
        <p14:creationId xmlns:p14="http://schemas.microsoft.com/office/powerpoint/2010/main" val="104760721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398" y="572911"/>
            <a:ext cx="9601200" cy="677049"/>
          </a:xfrm>
        </p:spPr>
        <p:txBody>
          <a:bodyPr>
            <a:normAutofit/>
          </a:bodyPr>
          <a:lstStyle/>
          <a:p>
            <a:r>
              <a:rPr lang="en-US" sz="4000" b="1" dirty="0">
                <a:solidFill>
                  <a:schemeClr val="tx1"/>
                </a:solidFill>
              </a:rPr>
              <a:t>Proposition 12	SJR 134</a:t>
            </a:r>
            <a:endParaRPr lang="en-US" sz="4000" dirty="0">
              <a:solidFill>
                <a:schemeClr val="tx1"/>
              </a:solidFill>
            </a:endParaRPr>
          </a:p>
        </p:txBody>
      </p:sp>
      <p:sp>
        <p:nvSpPr>
          <p:cNvPr id="3" name="Content Placeholder 2"/>
          <p:cNvSpPr>
            <a:spLocks noGrp="1"/>
          </p:cNvSpPr>
          <p:nvPr>
            <p:ph idx="1"/>
          </p:nvPr>
        </p:nvSpPr>
        <p:spPr>
          <a:xfrm>
            <a:off x="1676398" y="1249961"/>
            <a:ext cx="10515602" cy="1410708"/>
          </a:xfrm>
        </p:spPr>
        <p:txBody>
          <a:bodyPr>
            <a:normAutofit/>
          </a:bodyPr>
          <a:lstStyle/>
          <a:p>
            <a:r>
              <a:rPr lang="en-US" sz="2400" b="1" dirty="0"/>
              <a:t>"The constitutional amendment providing for the abolition of the office of county treasurer in Galveston County.“</a:t>
            </a:r>
          </a:p>
          <a:p>
            <a:pPr marL="0" indent="0">
              <a:buNone/>
            </a:pPr>
            <a:r>
              <a:rPr lang="en-US" sz="2400" b="1" dirty="0"/>
              <a:t>		    PRO					           CON</a:t>
            </a:r>
          </a:p>
        </p:txBody>
      </p:sp>
      <p:sp>
        <p:nvSpPr>
          <p:cNvPr id="6" name="Rectangle 5"/>
          <p:cNvSpPr/>
          <p:nvPr/>
        </p:nvSpPr>
        <p:spPr>
          <a:xfrm>
            <a:off x="418991" y="0"/>
            <a:ext cx="247052" cy="6858000"/>
          </a:xfrm>
          <a:prstGeom prst="rect">
            <a:avLst/>
          </a:prstGeom>
          <a:solidFill>
            <a:srgbClr val="EFED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666043" y="0"/>
            <a:ext cx="316089" cy="6858000"/>
          </a:xfrm>
          <a:prstGeom prst="rect">
            <a:avLst/>
          </a:prstGeom>
          <a:solidFill>
            <a:srgbClr val="191B0E"/>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pic>
        <p:nvPicPr>
          <p:cNvPr id="3074" name="Picture 2" descr="https://th.bing.com/th/id/OIP.HhnuzSeXaW_UnYyWfiyFrAHaHa?pid=ImgDet&amp;rs=1"/>
          <p:cNvPicPr>
            <a:picLocks noChangeAspect="1" noChangeArrowheads="1"/>
          </p:cNvPicPr>
          <p:nvPr/>
        </p:nvPicPr>
        <p:blipFill rotWithShape="1">
          <a:blip r:embed="rId2">
            <a:extLst>
              <a:ext uri="{28A0092B-C50C-407E-A947-70E740481C1C}">
                <a14:useLocalDpi xmlns:a14="http://schemas.microsoft.com/office/drawing/2010/main" val="0"/>
              </a:ext>
            </a:extLst>
          </a:blip>
          <a:srcRect l="15570" t="16000" r="15570" b="16000"/>
          <a:stretch/>
        </p:blipFill>
        <p:spPr bwMode="auto">
          <a:xfrm>
            <a:off x="147398" y="2699657"/>
            <a:ext cx="1410708" cy="1410708"/>
          </a:xfrm>
          <a:prstGeom prst="rect">
            <a:avLst/>
          </a:prstGeom>
          <a:noFill/>
          <a:ln w="38100">
            <a:solidFill>
              <a:schemeClr val="tx1"/>
            </a:solidFill>
          </a:ln>
          <a:extLst>
            <a:ext uri="{909E8E84-426E-40DD-AFC4-6F175D3DCCD1}">
              <a14:hiddenFill xmlns:a14="http://schemas.microsoft.com/office/drawing/2010/main">
                <a:solidFill>
                  <a:srgbClr val="FFFFFF"/>
                </a:solidFill>
              </a14:hiddenFill>
            </a:ext>
          </a:extLst>
        </p:spPr>
      </p:pic>
      <p:sp>
        <p:nvSpPr>
          <p:cNvPr id="7" name="TextBox 6">
            <a:extLst>
              <a:ext uri="{FF2B5EF4-FFF2-40B4-BE49-F238E27FC236}">
                <a16:creationId xmlns:a16="http://schemas.microsoft.com/office/drawing/2014/main" id="{DC1BA281-8FAC-56E7-1B10-2DE654694630}"/>
              </a:ext>
            </a:extLst>
          </p:cNvPr>
          <p:cNvSpPr txBox="1"/>
          <p:nvPr/>
        </p:nvSpPr>
        <p:spPr>
          <a:xfrm>
            <a:off x="2038525" y="2660669"/>
            <a:ext cx="5016616" cy="3416320"/>
          </a:xfrm>
          <a:prstGeom prst="rect">
            <a:avLst/>
          </a:prstGeom>
          <a:noFill/>
        </p:spPr>
        <p:txBody>
          <a:bodyPr wrap="square" rtlCol="0">
            <a:spAutoFit/>
          </a:bodyPr>
          <a:lstStyle/>
          <a:p>
            <a:pPr marL="285750" indent="-285750">
              <a:buFont typeface="Arial" panose="020B0604020202020204" pitchFamily="34" charset="0"/>
              <a:buChar char="•"/>
            </a:pPr>
            <a:r>
              <a:rPr lang="en-US" sz="1800" dirty="0"/>
              <a:t>The current Galveston County Treasurer testified at the legislature that he hopes he will be the last to hold this office.</a:t>
            </a:r>
          </a:p>
          <a:p>
            <a:pPr marL="285750" indent="-285750">
              <a:buFont typeface="Arial" panose="020B0604020202020204" pitchFamily="34" charset="0"/>
              <a:buChar char="•"/>
            </a:pPr>
            <a:r>
              <a:rPr lang="en-US" sz="1800" dirty="0"/>
              <a:t>The county will have the option to either hire a qualified person or assign the financial duties of the treasurer to another county officer such as auditor, CFO, and purchasing agent.</a:t>
            </a:r>
          </a:p>
          <a:p>
            <a:pPr marL="285750" indent="-285750">
              <a:buFont typeface="Arial" panose="020B0604020202020204" pitchFamily="34" charset="0"/>
              <a:buChar char="•"/>
            </a:pPr>
            <a:r>
              <a:rPr lang="en-US" dirty="0"/>
              <a:t>Treasurer’s office does not provide sufficient added protection for taxpayers to justify the cost</a:t>
            </a:r>
          </a:p>
          <a:p>
            <a:pPr marL="285750" indent="-285750">
              <a:buFont typeface="Arial" panose="020B0604020202020204" pitchFamily="34" charset="0"/>
              <a:buChar char="•"/>
            </a:pPr>
            <a:r>
              <a:rPr lang="en-US" dirty="0"/>
              <a:t>9 counties have eliminated their county treasurer.</a:t>
            </a:r>
          </a:p>
        </p:txBody>
      </p:sp>
      <p:sp>
        <p:nvSpPr>
          <p:cNvPr id="8" name="TextBox 7">
            <a:extLst>
              <a:ext uri="{FF2B5EF4-FFF2-40B4-BE49-F238E27FC236}">
                <a16:creationId xmlns:a16="http://schemas.microsoft.com/office/drawing/2014/main" id="{21A5A9A9-0249-5794-C621-F865F2CF0026}"/>
              </a:ext>
            </a:extLst>
          </p:cNvPr>
          <p:cNvSpPr txBox="1"/>
          <p:nvPr/>
        </p:nvSpPr>
        <p:spPr>
          <a:xfrm>
            <a:off x="7575259" y="2660669"/>
            <a:ext cx="3950698" cy="2585323"/>
          </a:xfrm>
          <a:prstGeom prst="rect">
            <a:avLst/>
          </a:prstGeom>
          <a:noFill/>
        </p:spPr>
        <p:txBody>
          <a:bodyPr wrap="square" rtlCol="0">
            <a:spAutoFit/>
          </a:bodyPr>
          <a:lstStyle/>
          <a:p>
            <a:pPr marL="285750" indent="-285750">
              <a:buFont typeface="Arial" panose="020B0604020202020204" pitchFamily="34" charset="0"/>
              <a:buChar char="•"/>
            </a:pPr>
            <a:r>
              <a:rPr lang="en-US" dirty="0"/>
              <a:t>Stand-alone office by person elected by county voters provides essential checks &amp; balances</a:t>
            </a:r>
          </a:p>
          <a:p>
            <a:pPr marL="285750" indent="-285750">
              <a:buFont typeface="Arial" panose="020B0604020202020204" pitchFamily="34" charset="0"/>
              <a:buChar char="•"/>
            </a:pPr>
            <a:r>
              <a:rPr lang="en-US" dirty="0"/>
              <a:t>No real cost savings as duties are still necessary</a:t>
            </a:r>
          </a:p>
          <a:p>
            <a:pPr marL="285750" indent="-285750">
              <a:buFont typeface="Arial" panose="020B0604020202020204" pitchFamily="34" charset="0"/>
              <a:buChar char="•"/>
            </a:pPr>
            <a:r>
              <a:rPr lang="en-US" dirty="0"/>
              <a:t>This could lead to concentration of power within the county</a:t>
            </a:r>
          </a:p>
          <a:p>
            <a:pPr marL="285750" indent="-285750">
              <a:buFont typeface="Arial" panose="020B0604020202020204" pitchFamily="34" charset="0"/>
              <a:buChar char="•"/>
            </a:pPr>
            <a:r>
              <a:rPr lang="en-US" dirty="0"/>
              <a:t>As this is constitutionally elected, it is important to maintain office.</a:t>
            </a:r>
          </a:p>
        </p:txBody>
      </p:sp>
    </p:spTree>
    <p:extLst>
      <p:ext uri="{BB962C8B-B14F-4D97-AF65-F5344CB8AC3E}">
        <p14:creationId xmlns:p14="http://schemas.microsoft.com/office/powerpoint/2010/main" val="61413355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1543" y="572911"/>
            <a:ext cx="9601200" cy="710605"/>
          </a:xfrm>
        </p:spPr>
        <p:txBody>
          <a:bodyPr>
            <a:normAutofit/>
          </a:bodyPr>
          <a:lstStyle/>
          <a:p>
            <a:r>
              <a:rPr lang="en-US" sz="4000" b="1" dirty="0">
                <a:solidFill>
                  <a:schemeClr val="tx1"/>
                </a:solidFill>
              </a:rPr>
              <a:t>Proposition 13	HJR 107</a:t>
            </a:r>
            <a:endParaRPr lang="en-US" sz="4000" dirty="0">
              <a:solidFill>
                <a:schemeClr val="tx1"/>
              </a:solidFill>
            </a:endParaRPr>
          </a:p>
        </p:txBody>
      </p:sp>
      <p:sp>
        <p:nvSpPr>
          <p:cNvPr id="3" name="Content Placeholder 2"/>
          <p:cNvSpPr>
            <a:spLocks noGrp="1"/>
          </p:cNvSpPr>
          <p:nvPr>
            <p:ph idx="1"/>
          </p:nvPr>
        </p:nvSpPr>
        <p:spPr>
          <a:xfrm>
            <a:off x="1541063" y="1283517"/>
            <a:ext cx="10334980" cy="1348082"/>
          </a:xfrm>
        </p:spPr>
        <p:txBody>
          <a:bodyPr>
            <a:normAutofit/>
          </a:bodyPr>
          <a:lstStyle/>
          <a:p>
            <a:r>
              <a:rPr lang="en-US" sz="2400" b="1" dirty="0"/>
              <a:t>"The constitutional amendment to increase the mandatory age of retirement for state justices and judges.“</a:t>
            </a:r>
          </a:p>
          <a:p>
            <a:pPr marL="0" indent="0">
              <a:buNone/>
            </a:pPr>
            <a:r>
              <a:rPr lang="en-US" sz="2400" b="1" dirty="0"/>
              <a:t>		     PRO					CON</a:t>
            </a:r>
          </a:p>
          <a:p>
            <a:pPr marL="0" indent="0">
              <a:buNone/>
            </a:pPr>
            <a:endParaRPr lang="en-US" sz="2800" dirty="0"/>
          </a:p>
        </p:txBody>
      </p:sp>
      <p:sp>
        <p:nvSpPr>
          <p:cNvPr id="7" name="Rectangle 6"/>
          <p:cNvSpPr/>
          <p:nvPr/>
        </p:nvSpPr>
        <p:spPr>
          <a:xfrm>
            <a:off x="418991" y="0"/>
            <a:ext cx="247052" cy="6858000"/>
          </a:xfrm>
          <a:prstGeom prst="rect">
            <a:avLst/>
          </a:prstGeom>
          <a:solidFill>
            <a:srgbClr val="EFED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666043" y="0"/>
            <a:ext cx="316089" cy="6858000"/>
          </a:xfrm>
          <a:prstGeom prst="rect">
            <a:avLst/>
          </a:prstGeom>
          <a:solidFill>
            <a:srgbClr val="191B0E"/>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5" name="Rounded Rectangle 4"/>
          <p:cNvSpPr/>
          <p:nvPr/>
        </p:nvSpPr>
        <p:spPr>
          <a:xfrm>
            <a:off x="122694" y="2631598"/>
            <a:ext cx="1371599" cy="1631574"/>
          </a:xfrm>
          <a:prstGeom prst="round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52" name="Picture 4" descr="Don`t Judge Words Icon, Judgmental Be Just Fair Objective Stock Vector ..."/>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2694" y="2843290"/>
            <a:ext cx="1418369" cy="1418369"/>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B550FAA6-262E-84B6-EB06-7BF3AC318C5A}"/>
              </a:ext>
            </a:extLst>
          </p:cNvPr>
          <p:cNvSpPr txBox="1"/>
          <p:nvPr/>
        </p:nvSpPr>
        <p:spPr>
          <a:xfrm>
            <a:off x="2072080" y="2743200"/>
            <a:ext cx="4295163" cy="3693319"/>
          </a:xfrm>
          <a:prstGeom prst="rect">
            <a:avLst/>
          </a:prstGeom>
          <a:noFill/>
        </p:spPr>
        <p:txBody>
          <a:bodyPr wrap="square" rtlCol="0">
            <a:spAutoFit/>
          </a:bodyPr>
          <a:lstStyle/>
          <a:p>
            <a:pPr marL="285750" indent="-285750">
              <a:buFont typeface="Arial" panose="020B0604020202020204" pitchFamily="34" charset="0"/>
              <a:buChar char="•"/>
            </a:pPr>
            <a:r>
              <a:rPr lang="en-US" dirty="0"/>
              <a:t>As people are living &amp; working longer, it is appropriate to allow judges &amp; justices to server beyond current mandatory retirement age of 75</a:t>
            </a:r>
          </a:p>
          <a:p>
            <a:pPr marL="285750" indent="-285750">
              <a:buFont typeface="Arial" panose="020B0604020202020204" pitchFamily="34" charset="0"/>
              <a:buChar char="•"/>
            </a:pPr>
            <a:r>
              <a:rPr lang="en-US" dirty="0"/>
              <a:t>Increase mandatory age from 75 to 79</a:t>
            </a:r>
          </a:p>
          <a:p>
            <a:pPr marL="285750" indent="-285750">
              <a:buFont typeface="Arial" panose="020B0604020202020204" pitchFamily="34" charset="0"/>
              <a:buChar char="•"/>
            </a:pPr>
            <a:r>
              <a:rPr lang="en-US" dirty="0"/>
              <a:t>Increases minimum age from 71 to 75</a:t>
            </a:r>
          </a:p>
          <a:p>
            <a:pPr marL="285750" indent="-285750">
              <a:buFont typeface="Arial" panose="020B0604020202020204" pitchFamily="34" charset="0"/>
              <a:buChar char="•"/>
            </a:pPr>
            <a:r>
              <a:rPr lang="en-US" dirty="0"/>
              <a:t>This will allow experienced and competent judges to continue to serve</a:t>
            </a:r>
          </a:p>
          <a:p>
            <a:pPr marL="285750" indent="-285750">
              <a:buFont typeface="Arial" panose="020B0604020202020204" pitchFamily="34" charset="0"/>
              <a:buChar char="•"/>
            </a:pPr>
            <a:r>
              <a:rPr lang="en-US" dirty="0"/>
              <a:t>This could decrease turnover &amp; ensure more predictable &amp; stable judicial system</a:t>
            </a:r>
          </a:p>
          <a:p>
            <a:pPr marL="285750" indent="-285750">
              <a:buFont typeface="Arial" panose="020B0604020202020204" pitchFamily="34" charset="0"/>
              <a:buChar char="•"/>
            </a:pPr>
            <a:r>
              <a:rPr lang="en-US" dirty="0"/>
              <a:t>Since all are elected, the electorate can address issues of performance</a:t>
            </a:r>
          </a:p>
        </p:txBody>
      </p:sp>
      <p:sp>
        <p:nvSpPr>
          <p:cNvPr id="8" name="TextBox 7">
            <a:extLst>
              <a:ext uri="{FF2B5EF4-FFF2-40B4-BE49-F238E27FC236}">
                <a16:creationId xmlns:a16="http://schemas.microsoft.com/office/drawing/2014/main" id="{DE60D9ED-D8FC-DFD0-1DBC-8FAB41463488}"/>
              </a:ext>
            </a:extLst>
          </p:cNvPr>
          <p:cNvSpPr txBox="1"/>
          <p:nvPr/>
        </p:nvSpPr>
        <p:spPr>
          <a:xfrm>
            <a:off x="7172587" y="2843290"/>
            <a:ext cx="3657600" cy="1200329"/>
          </a:xfrm>
          <a:prstGeom prst="rect">
            <a:avLst/>
          </a:prstGeom>
          <a:noFill/>
        </p:spPr>
        <p:txBody>
          <a:bodyPr wrap="square" rtlCol="0">
            <a:spAutoFit/>
          </a:bodyPr>
          <a:lstStyle/>
          <a:p>
            <a:pPr marL="285750" indent="-285750">
              <a:buFont typeface="Arial" panose="020B0604020202020204" pitchFamily="34" charset="0"/>
              <a:buChar char="•"/>
            </a:pPr>
            <a:r>
              <a:rPr lang="en-US" dirty="0"/>
              <a:t>May box out younger candidates who are willing to serve</a:t>
            </a:r>
          </a:p>
          <a:p>
            <a:pPr marL="285750" indent="-285750">
              <a:buFont typeface="Arial" panose="020B0604020202020204" pitchFamily="34" charset="0"/>
              <a:buChar char="•"/>
            </a:pPr>
            <a:r>
              <a:rPr lang="en-US" dirty="0"/>
              <a:t>Health issues and cognitive decline may become an issue.</a:t>
            </a:r>
          </a:p>
        </p:txBody>
      </p:sp>
    </p:spTree>
    <p:extLst>
      <p:ext uri="{BB962C8B-B14F-4D97-AF65-F5344CB8AC3E}">
        <p14:creationId xmlns:p14="http://schemas.microsoft.com/office/powerpoint/2010/main" val="115092919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45772" y="460021"/>
            <a:ext cx="9601200" cy="756383"/>
          </a:xfrm>
        </p:spPr>
        <p:txBody>
          <a:bodyPr>
            <a:normAutofit/>
          </a:bodyPr>
          <a:lstStyle/>
          <a:p>
            <a:r>
              <a:rPr lang="en-US" sz="4000" b="1" dirty="0">
                <a:solidFill>
                  <a:schemeClr val="tx1"/>
                </a:solidFill>
              </a:rPr>
              <a:t>Proposition 14	SJR 74</a:t>
            </a:r>
            <a:endParaRPr lang="en-US" sz="4000" dirty="0">
              <a:solidFill>
                <a:schemeClr val="tx1"/>
              </a:solidFill>
            </a:endParaRPr>
          </a:p>
        </p:txBody>
      </p:sp>
      <p:sp>
        <p:nvSpPr>
          <p:cNvPr id="3" name="Content Placeholder 2"/>
          <p:cNvSpPr>
            <a:spLocks noGrp="1"/>
          </p:cNvSpPr>
          <p:nvPr>
            <p:ph idx="1"/>
          </p:nvPr>
        </p:nvSpPr>
        <p:spPr>
          <a:xfrm>
            <a:off x="1545772" y="1216404"/>
            <a:ext cx="10334980" cy="1770077"/>
          </a:xfrm>
        </p:spPr>
        <p:txBody>
          <a:bodyPr>
            <a:normAutofit/>
          </a:bodyPr>
          <a:lstStyle/>
          <a:p>
            <a:r>
              <a:rPr lang="en-US" sz="2400" b="1" dirty="0"/>
              <a:t>"The constitutional amendment providing for the creation of the centennial parks conservation fund to be used for the creation and improvement of state parks.“</a:t>
            </a:r>
          </a:p>
          <a:p>
            <a:pPr marL="0" indent="0">
              <a:buNone/>
            </a:pPr>
            <a:r>
              <a:rPr lang="en-US" sz="2400" b="1" dirty="0"/>
              <a:t>		     PRO					CON</a:t>
            </a:r>
          </a:p>
          <a:p>
            <a:pPr marL="0" indent="0">
              <a:buNone/>
            </a:pPr>
            <a:endParaRPr lang="en-US" sz="2400" b="1" dirty="0"/>
          </a:p>
        </p:txBody>
      </p:sp>
      <p:sp>
        <p:nvSpPr>
          <p:cNvPr id="6" name="Rectangle 5"/>
          <p:cNvSpPr/>
          <p:nvPr/>
        </p:nvSpPr>
        <p:spPr>
          <a:xfrm>
            <a:off x="418991" y="0"/>
            <a:ext cx="247052" cy="6858000"/>
          </a:xfrm>
          <a:prstGeom prst="rect">
            <a:avLst/>
          </a:prstGeom>
          <a:solidFill>
            <a:srgbClr val="EFED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666043" y="0"/>
            <a:ext cx="316089" cy="6858000"/>
          </a:xfrm>
          <a:prstGeom prst="rect">
            <a:avLst/>
          </a:prstGeom>
          <a:solidFill>
            <a:srgbClr val="191B0E"/>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pic>
        <p:nvPicPr>
          <p:cNvPr id="1026" name="Picture 2" descr="State Park Improvements - Texas State Parks - TPW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929" y="2562578"/>
            <a:ext cx="1536462" cy="1690108"/>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33D10A76-BFDE-9FED-C486-07781CCF5B75}"/>
              </a:ext>
            </a:extLst>
          </p:cNvPr>
          <p:cNvSpPr txBox="1"/>
          <p:nvPr/>
        </p:nvSpPr>
        <p:spPr>
          <a:xfrm>
            <a:off x="1839442" y="2927758"/>
            <a:ext cx="4796249" cy="3693319"/>
          </a:xfrm>
          <a:prstGeom prst="rect">
            <a:avLst/>
          </a:prstGeom>
          <a:noFill/>
        </p:spPr>
        <p:txBody>
          <a:bodyPr wrap="square" rtlCol="0">
            <a:spAutoFit/>
          </a:bodyPr>
          <a:lstStyle/>
          <a:p>
            <a:pPr marL="285750" indent="-285750">
              <a:buFont typeface="Arial" panose="020B0604020202020204" pitchFamily="34" charset="0"/>
              <a:buChar char="•"/>
            </a:pPr>
            <a:r>
              <a:rPr lang="en-US" dirty="0"/>
              <a:t>Provides stable &amp; long term funding source to protect natural resources &amp; cultural history</a:t>
            </a:r>
          </a:p>
          <a:p>
            <a:pPr marL="285750" indent="-285750">
              <a:buFont typeface="Arial" panose="020B0604020202020204" pitchFamily="34" charset="0"/>
              <a:buChar char="•"/>
            </a:pPr>
            <a:r>
              <a:rPr lang="en-US" dirty="0"/>
              <a:t>Texas has lower park acreage per capita than many other states</a:t>
            </a:r>
          </a:p>
          <a:p>
            <a:pPr marL="285750" indent="-285750">
              <a:buFont typeface="Arial" panose="020B0604020202020204" pitchFamily="34" charset="0"/>
              <a:buChar char="•"/>
            </a:pPr>
            <a:r>
              <a:rPr lang="en-US" dirty="0"/>
              <a:t>Current park system is strained by user demand requiring reservations many months in advance</a:t>
            </a:r>
          </a:p>
          <a:p>
            <a:pPr marL="285750" indent="-285750">
              <a:buFont typeface="Arial" panose="020B0604020202020204" pitchFamily="34" charset="0"/>
              <a:buChar char="•"/>
            </a:pPr>
            <a:r>
              <a:rPr lang="en-US" dirty="0"/>
              <a:t>This would allow purchase of new parks now before land becomes more expensive</a:t>
            </a:r>
          </a:p>
          <a:p>
            <a:pPr marL="285750" indent="-285750">
              <a:buFont typeface="Arial" panose="020B0604020202020204" pitchFamily="34" charset="0"/>
              <a:buChar char="•"/>
            </a:pPr>
            <a:r>
              <a:rPr lang="en-US" dirty="0"/>
              <a:t>Parks are a driver of economic activity and provide recreational, educational, and conservation opportunities</a:t>
            </a:r>
          </a:p>
        </p:txBody>
      </p:sp>
      <p:sp>
        <p:nvSpPr>
          <p:cNvPr id="7" name="TextBox 6">
            <a:extLst>
              <a:ext uri="{FF2B5EF4-FFF2-40B4-BE49-F238E27FC236}">
                <a16:creationId xmlns:a16="http://schemas.microsoft.com/office/drawing/2014/main" id="{700538E5-2DC5-0BD6-E8E6-0D9C32570808}"/>
              </a:ext>
            </a:extLst>
          </p:cNvPr>
          <p:cNvSpPr txBox="1"/>
          <p:nvPr/>
        </p:nvSpPr>
        <p:spPr>
          <a:xfrm>
            <a:off x="7499758" y="2927758"/>
            <a:ext cx="4479721" cy="2585323"/>
          </a:xfrm>
          <a:prstGeom prst="rect">
            <a:avLst/>
          </a:prstGeom>
          <a:noFill/>
        </p:spPr>
        <p:txBody>
          <a:bodyPr wrap="square" rtlCol="0">
            <a:spAutoFit/>
          </a:bodyPr>
          <a:lstStyle/>
          <a:p>
            <a:pPr marL="285750" indent="-285750">
              <a:buFont typeface="Arial" panose="020B0604020202020204" pitchFamily="34" charset="0"/>
              <a:buChar char="•"/>
            </a:pPr>
            <a:r>
              <a:rPr lang="en-US" dirty="0"/>
              <a:t>Cost $1B</a:t>
            </a:r>
          </a:p>
          <a:p>
            <a:pPr marL="285750" indent="-285750">
              <a:buFont typeface="Arial" panose="020B0604020202020204" pitchFamily="34" charset="0"/>
              <a:buChar char="•"/>
            </a:pPr>
            <a:r>
              <a:rPr lang="en-US" dirty="0"/>
              <a:t>As with other funds, this would be removed from the budget cap and earmark money to specific projects instead of as needed from the general fund</a:t>
            </a:r>
          </a:p>
          <a:p>
            <a:pPr marL="285750" indent="-285750">
              <a:buFont typeface="Arial" panose="020B0604020202020204" pitchFamily="34" charset="0"/>
              <a:buChar char="•"/>
            </a:pPr>
            <a:r>
              <a:rPr lang="en-US" dirty="0"/>
              <a:t>A State Parks &amp; Wildlife exists with a budget already to fund creation and improvement.</a:t>
            </a:r>
          </a:p>
        </p:txBody>
      </p:sp>
    </p:spTree>
    <p:extLst>
      <p:ext uri="{BB962C8B-B14F-4D97-AF65-F5344CB8AC3E}">
        <p14:creationId xmlns:p14="http://schemas.microsoft.com/office/powerpoint/2010/main" val="6263626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2FED68-9A64-C6B3-2D0D-C61C3F5C0738}"/>
              </a:ext>
            </a:extLst>
          </p:cNvPr>
          <p:cNvSpPr>
            <a:spLocks noGrp="1"/>
          </p:cNvSpPr>
          <p:nvPr>
            <p:ph type="title"/>
          </p:nvPr>
        </p:nvSpPr>
        <p:spPr>
          <a:xfrm>
            <a:off x="841513" y="659692"/>
            <a:ext cx="9601200" cy="622883"/>
          </a:xfrm>
        </p:spPr>
        <p:txBody>
          <a:bodyPr>
            <a:normAutofit fontScale="90000"/>
          </a:bodyPr>
          <a:lstStyle/>
          <a:p>
            <a:r>
              <a:rPr lang="en-US" dirty="0"/>
              <a:t>Voting Recommendations</a:t>
            </a:r>
          </a:p>
        </p:txBody>
      </p:sp>
      <p:sp>
        <p:nvSpPr>
          <p:cNvPr id="3" name="Text Placeholder 2">
            <a:extLst>
              <a:ext uri="{FF2B5EF4-FFF2-40B4-BE49-F238E27FC236}">
                <a16:creationId xmlns:a16="http://schemas.microsoft.com/office/drawing/2014/main" id="{39AAC3AF-9922-22A1-D605-8D02DFEE8274}"/>
              </a:ext>
            </a:extLst>
          </p:cNvPr>
          <p:cNvSpPr>
            <a:spLocks noGrp="1"/>
          </p:cNvSpPr>
          <p:nvPr>
            <p:ph type="body" idx="1"/>
          </p:nvPr>
        </p:nvSpPr>
        <p:spPr>
          <a:xfrm>
            <a:off x="1836489" y="1295629"/>
            <a:ext cx="10244995" cy="516651"/>
          </a:xfrm>
        </p:spPr>
        <p:txBody>
          <a:bodyPr/>
          <a:lstStyle/>
          <a:p>
            <a:r>
              <a:rPr lang="en-US" dirty="0"/>
              <a:t>TTP   TFFR   TAFT   GHP  TML  TAB                                 BSE  TJN</a:t>
            </a:r>
          </a:p>
        </p:txBody>
      </p:sp>
      <p:sp>
        <p:nvSpPr>
          <p:cNvPr id="4" name="Content Placeholder 3">
            <a:extLst>
              <a:ext uri="{FF2B5EF4-FFF2-40B4-BE49-F238E27FC236}">
                <a16:creationId xmlns:a16="http://schemas.microsoft.com/office/drawing/2014/main" id="{5E9DA215-3A58-85C9-42F6-238EB4DCAD36}"/>
              </a:ext>
            </a:extLst>
          </p:cNvPr>
          <p:cNvSpPr>
            <a:spLocks noGrp="1"/>
          </p:cNvSpPr>
          <p:nvPr>
            <p:ph sz="half" idx="2"/>
          </p:nvPr>
        </p:nvSpPr>
        <p:spPr>
          <a:xfrm>
            <a:off x="1084793" y="1825334"/>
            <a:ext cx="10996691" cy="4882177"/>
          </a:xfrm>
        </p:spPr>
        <p:txBody>
          <a:bodyPr>
            <a:normAutofit fontScale="92500" lnSpcReduction="20000"/>
          </a:bodyPr>
          <a:lstStyle/>
          <a:p>
            <a:pPr marL="0" indent="0">
              <a:spcBef>
                <a:spcPts val="600"/>
              </a:spcBef>
              <a:spcAft>
                <a:spcPts val="0"/>
              </a:spcAft>
              <a:buNone/>
            </a:pPr>
            <a:r>
              <a:rPr lang="en-US" dirty="0"/>
              <a:t>1            -	  Y	     -                                                                                                          -	    Y            </a:t>
            </a:r>
          </a:p>
          <a:p>
            <a:pPr marL="0" indent="0">
              <a:spcBef>
                <a:spcPts val="600"/>
              </a:spcBef>
              <a:spcAft>
                <a:spcPts val="0"/>
              </a:spcAft>
              <a:buNone/>
            </a:pPr>
            <a:r>
              <a:rPr lang="en-US" dirty="0"/>
              <a:t>2            N	  N	     -                                                                                                          -            N</a:t>
            </a:r>
          </a:p>
          <a:p>
            <a:pPr marL="0" indent="0">
              <a:spcBef>
                <a:spcPts val="600"/>
              </a:spcBef>
              <a:spcAft>
                <a:spcPts val="0"/>
              </a:spcAft>
              <a:buNone/>
            </a:pPr>
            <a:r>
              <a:rPr lang="en-US" dirty="0"/>
              <a:t>3            Y	  Y               N                                                                                                          Y           Y</a:t>
            </a:r>
          </a:p>
          <a:p>
            <a:pPr marL="0" indent="0">
              <a:spcBef>
                <a:spcPts val="600"/>
              </a:spcBef>
              <a:spcAft>
                <a:spcPts val="0"/>
              </a:spcAft>
              <a:buNone/>
            </a:pPr>
            <a:r>
              <a:rPr lang="en-US" dirty="0"/>
              <a:t>4            Y	  Y	      -                                                                                                         Y           </a:t>
            </a:r>
            <a:r>
              <a:rPr lang="en-US" dirty="0" err="1"/>
              <a:t>Y</a:t>
            </a:r>
            <a:endParaRPr lang="en-US" dirty="0"/>
          </a:p>
          <a:p>
            <a:pPr marL="0" indent="0">
              <a:spcBef>
                <a:spcPts val="600"/>
              </a:spcBef>
              <a:spcAft>
                <a:spcPts val="0"/>
              </a:spcAft>
              <a:buNone/>
            </a:pPr>
            <a:r>
              <a:rPr lang="en-US" dirty="0"/>
              <a:t>5            N	  N	      -	      Y	     -	    Y                                                             -           N</a:t>
            </a:r>
          </a:p>
          <a:p>
            <a:pPr marL="457200" indent="-457200">
              <a:spcBef>
                <a:spcPts val="600"/>
              </a:spcBef>
              <a:spcAft>
                <a:spcPts val="0"/>
              </a:spcAft>
              <a:buAutoNum type="arabicPlain" startAt="6"/>
            </a:pPr>
            <a:r>
              <a:rPr lang="en-US" dirty="0"/>
              <a:t>       N	   -	     -               -             Y            </a:t>
            </a:r>
            <a:r>
              <a:rPr lang="en-US" dirty="0" err="1"/>
              <a:t>Y</a:t>
            </a:r>
            <a:r>
              <a:rPr lang="en-US" dirty="0"/>
              <a:t>                                                             -            -</a:t>
            </a:r>
          </a:p>
          <a:p>
            <a:pPr marL="457200" indent="-457200">
              <a:spcBef>
                <a:spcPts val="600"/>
              </a:spcBef>
              <a:spcAft>
                <a:spcPts val="0"/>
              </a:spcAft>
              <a:buAutoNum type="arabicPlain" startAt="6"/>
            </a:pPr>
            <a:r>
              <a:rPr lang="en-US" dirty="0"/>
              <a:t>       N	  N   	    Energy Companies are FOR                                                              -             N</a:t>
            </a:r>
          </a:p>
          <a:p>
            <a:pPr marL="0" indent="0">
              <a:spcBef>
                <a:spcPts val="600"/>
              </a:spcBef>
              <a:spcAft>
                <a:spcPts val="0"/>
              </a:spcAft>
              <a:buNone/>
            </a:pPr>
            <a:r>
              <a:rPr lang="en-US" dirty="0"/>
              <a:t>8            N               </a:t>
            </a:r>
            <a:r>
              <a:rPr lang="en-US" dirty="0" err="1"/>
              <a:t>N</a:t>
            </a:r>
            <a:r>
              <a:rPr lang="en-US" dirty="0"/>
              <a:t>	    Communication Companies are FOR                                               -             N</a:t>
            </a:r>
          </a:p>
          <a:p>
            <a:pPr marL="0" indent="0">
              <a:spcBef>
                <a:spcPts val="600"/>
              </a:spcBef>
              <a:spcAft>
                <a:spcPts val="0"/>
              </a:spcAft>
              <a:buNone/>
            </a:pPr>
            <a:r>
              <a:rPr lang="en-US" dirty="0"/>
              <a:t>9            -                -	    TASB, AFL-CIO, Raise your Hand Texas, Retired Teachers FOR                     Y</a:t>
            </a:r>
          </a:p>
          <a:p>
            <a:pPr marL="0" indent="0">
              <a:spcBef>
                <a:spcPts val="600"/>
              </a:spcBef>
              <a:spcAft>
                <a:spcPts val="0"/>
              </a:spcAft>
              <a:buNone/>
            </a:pPr>
            <a:r>
              <a:rPr lang="en-US" dirty="0"/>
              <a:t>10          N              </a:t>
            </a:r>
            <a:r>
              <a:rPr lang="en-US" dirty="0" err="1"/>
              <a:t>N</a:t>
            </a:r>
            <a:r>
              <a:rPr lang="en-US" dirty="0"/>
              <a:t>	                      Y        BIOMED Groups FOR                                                           N</a:t>
            </a:r>
          </a:p>
          <a:p>
            <a:pPr marL="0" indent="0">
              <a:spcBef>
                <a:spcPts val="600"/>
              </a:spcBef>
              <a:spcAft>
                <a:spcPts val="0"/>
              </a:spcAft>
              <a:buNone/>
            </a:pPr>
            <a:r>
              <a:rPr lang="en-US" dirty="0"/>
              <a:t>11          N              -	    El Paso Water                                                                                                   N</a:t>
            </a:r>
          </a:p>
          <a:p>
            <a:pPr marL="457200" indent="-457200">
              <a:spcBef>
                <a:spcPts val="600"/>
              </a:spcBef>
              <a:spcAft>
                <a:spcPts val="0"/>
              </a:spcAft>
              <a:buAutoNum type="arabicPlain" startAt="12"/>
            </a:pPr>
            <a:r>
              <a:rPr lang="en-US" dirty="0"/>
              <a:t>       N              Y	    Galveston County Treasurer, Dickinson Council member                             Y</a:t>
            </a:r>
          </a:p>
          <a:p>
            <a:pPr marL="457200" indent="-457200">
              <a:spcBef>
                <a:spcPts val="600"/>
              </a:spcBef>
              <a:spcAft>
                <a:spcPts val="0"/>
              </a:spcAft>
              <a:buAutoNum type="arabicPlain" startAt="12"/>
            </a:pPr>
            <a:r>
              <a:rPr lang="en-US" dirty="0"/>
              <a:t>       --               N	    Judges, TLR, TTLA                                                                                             Y</a:t>
            </a:r>
          </a:p>
          <a:p>
            <a:pPr marL="0" indent="0">
              <a:spcBef>
                <a:spcPts val="600"/>
              </a:spcBef>
              <a:spcAft>
                <a:spcPts val="0"/>
              </a:spcAft>
              <a:buNone/>
            </a:pPr>
            <a:r>
              <a:rPr lang="en-US" dirty="0"/>
              <a:t>14          N              </a:t>
            </a:r>
            <a:r>
              <a:rPr lang="en-US" dirty="0" err="1"/>
              <a:t>N</a:t>
            </a:r>
            <a:r>
              <a:rPr lang="en-US" dirty="0"/>
              <a:t>	     Environment Texas, Sierra club                                                                      N</a:t>
            </a:r>
          </a:p>
          <a:p>
            <a:pPr marL="0" indent="0">
              <a:buNone/>
            </a:pPr>
            <a:r>
              <a:rPr lang="en-US" dirty="0"/>
              <a:t>Y = FOR, N = AGAINST, - = Neutral, No Position Info, TML  - Texas Municipal League</a:t>
            </a:r>
          </a:p>
          <a:p>
            <a:pPr marL="0" indent="0">
              <a:buNone/>
            </a:pPr>
            <a:r>
              <a:rPr lang="en-US" dirty="0"/>
              <a:t>TAB – Texas Association of Business</a:t>
            </a:r>
          </a:p>
          <a:p>
            <a:pPr marL="0" indent="0">
              <a:buNone/>
            </a:pPr>
            <a:endParaRPr lang="en-US" dirty="0"/>
          </a:p>
        </p:txBody>
      </p:sp>
      <p:sp>
        <p:nvSpPr>
          <p:cNvPr id="7" name="TextBox 6">
            <a:extLst>
              <a:ext uri="{FF2B5EF4-FFF2-40B4-BE49-F238E27FC236}">
                <a16:creationId xmlns:a16="http://schemas.microsoft.com/office/drawing/2014/main" id="{D9F13914-939C-E8DC-0974-468EC37C69FD}"/>
              </a:ext>
            </a:extLst>
          </p:cNvPr>
          <p:cNvSpPr txBox="1"/>
          <p:nvPr/>
        </p:nvSpPr>
        <p:spPr>
          <a:xfrm>
            <a:off x="841513" y="1308683"/>
            <a:ext cx="885039" cy="369332"/>
          </a:xfrm>
          <a:prstGeom prst="rect">
            <a:avLst/>
          </a:prstGeom>
          <a:noFill/>
        </p:spPr>
        <p:txBody>
          <a:bodyPr wrap="square" rtlCol="0">
            <a:spAutoFit/>
          </a:bodyPr>
          <a:lstStyle/>
          <a:p>
            <a:r>
              <a:rPr lang="en-US" dirty="0"/>
              <a:t>Amend</a:t>
            </a:r>
          </a:p>
        </p:txBody>
      </p:sp>
      <p:sp>
        <p:nvSpPr>
          <p:cNvPr id="5" name="TextBox 4">
            <a:extLst>
              <a:ext uri="{FF2B5EF4-FFF2-40B4-BE49-F238E27FC236}">
                <a16:creationId xmlns:a16="http://schemas.microsoft.com/office/drawing/2014/main" id="{A1E4D5F5-53B5-0604-4FD2-6A7012897ECF}"/>
              </a:ext>
            </a:extLst>
          </p:cNvPr>
          <p:cNvSpPr txBox="1"/>
          <p:nvPr/>
        </p:nvSpPr>
        <p:spPr>
          <a:xfrm>
            <a:off x="7425596" y="64481"/>
            <a:ext cx="4655889" cy="1200329"/>
          </a:xfrm>
          <a:prstGeom prst="rect">
            <a:avLst/>
          </a:prstGeom>
          <a:noFill/>
        </p:spPr>
        <p:txBody>
          <a:bodyPr wrap="square" rtlCol="0">
            <a:spAutoFit/>
          </a:bodyPr>
          <a:lstStyle/>
          <a:p>
            <a:r>
              <a:rPr lang="en-US" dirty="0"/>
              <a:t>TTP – True Texas Project</a:t>
            </a:r>
          </a:p>
          <a:p>
            <a:r>
              <a:rPr lang="en-US" dirty="0"/>
              <a:t>TFFR – Texans for Fiscal Responsibility</a:t>
            </a:r>
          </a:p>
          <a:p>
            <a:r>
              <a:rPr lang="en-US" dirty="0"/>
              <a:t>TAFT – Texas American Federation of Teachers</a:t>
            </a:r>
          </a:p>
          <a:p>
            <a:r>
              <a:rPr lang="en-US" dirty="0"/>
              <a:t>GHP – Greater Houston Partnership</a:t>
            </a:r>
          </a:p>
        </p:txBody>
      </p:sp>
    </p:spTree>
    <p:extLst>
      <p:ext uri="{BB962C8B-B14F-4D97-AF65-F5344CB8AC3E}">
        <p14:creationId xmlns:p14="http://schemas.microsoft.com/office/powerpoint/2010/main" val="81914689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90889" y="572911"/>
            <a:ext cx="9601200" cy="593159"/>
          </a:xfrm>
        </p:spPr>
        <p:txBody>
          <a:bodyPr>
            <a:normAutofit fontScale="90000"/>
          </a:bodyPr>
          <a:lstStyle/>
          <a:p>
            <a:r>
              <a:rPr lang="en-US" sz="4000" b="1" dirty="0">
                <a:solidFill>
                  <a:schemeClr val="tx1"/>
                </a:solidFill>
              </a:rPr>
              <a:t>Proposition 1	HJR 126</a:t>
            </a:r>
            <a:endParaRPr lang="en-US" sz="4000" dirty="0">
              <a:solidFill>
                <a:schemeClr val="tx1"/>
              </a:solidFill>
            </a:endParaRPr>
          </a:p>
        </p:txBody>
      </p:sp>
      <p:sp>
        <p:nvSpPr>
          <p:cNvPr id="3" name="Content Placeholder 2"/>
          <p:cNvSpPr>
            <a:spLocks noGrp="1"/>
          </p:cNvSpPr>
          <p:nvPr>
            <p:ph idx="1"/>
          </p:nvPr>
        </p:nvSpPr>
        <p:spPr>
          <a:xfrm>
            <a:off x="1890888" y="1535290"/>
            <a:ext cx="9973734" cy="1409246"/>
          </a:xfrm>
        </p:spPr>
        <p:txBody>
          <a:bodyPr>
            <a:normAutofit/>
          </a:bodyPr>
          <a:lstStyle/>
          <a:p>
            <a:r>
              <a:rPr lang="en-US" sz="2400" b="1" dirty="0"/>
              <a:t>“The constitutional amendment protecting the right to engage in farming, ranching, timber production, horticulture and wildlife management.”</a:t>
            </a:r>
          </a:p>
          <a:p>
            <a:pPr marL="0" indent="0">
              <a:buNone/>
            </a:pPr>
            <a:r>
              <a:rPr lang="en-US" sz="2400" b="1" dirty="0"/>
              <a:t>                      PRO                                                        CON</a:t>
            </a:r>
          </a:p>
        </p:txBody>
      </p:sp>
      <p:sp>
        <p:nvSpPr>
          <p:cNvPr id="5" name="Rectangle 4"/>
          <p:cNvSpPr/>
          <p:nvPr/>
        </p:nvSpPr>
        <p:spPr>
          <a:xfrm>
            <a:off x="418991" y="0"/>
            <a:ext cx="247052" cy="6858000"/>
          </a:xfrm>
          <a:prstGeom prst="rect">
            <a:avLst/>
          </a:prstGeom>
          <a:solidFill>
            <a:srgbClr val="EFED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666043" y="0"/>
            <a:ext cx="316089" cy="6858000"/>
          </a:xfrm>
          <a:prstGeom prst="rect">
            <a:avLst/>
          </a:prstGeom>
          <a:solidFill>
            <a:srgbClr val="191B0E"/>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pic>
        <p:nvPicPr>
          <p:cNvPr id="13314" name="Picture 2" descr="Free vector graphic: Deer, Wildlife, Animal, Reindeer - Free Image on ..."/>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1587" y="2605617"/>
            <a:ext cx="1492249" cy="1492249"/>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a:extLst>
              <a:ext uri="{FF2B5EF4-FFF2-40B4-BE49-F238E27FC236}">
                <a16:creationId xmlns:a16="http://schemas.microsoft.com/office/drawing/2014/main" id="{990D30C8-0A3C-66F6-94E6-673B9E073979}"/>
              </a:ext>
            </a:extLst>
          </p:cNvPr>
          <p:cNvSpPr txBox="1"/>
          <p:nvPr/>
        </p:nvSpPr>
        <p:spPr>
          <a:xfrm>
            <a:off x="2214694" y="2944536"/>
            <a:ext cx="3607266" cy="3693319"/>
          </a:xfrm>
          <a:prstGeom prst="rect">
            <a:avLst/>
          </a:prstGeom>
          <a:noFill/>
        </p:spPr>
        <p:txBody>
          <a:bodyPr wrap="square" rtlCol="0">
            <a:spAutoFit/>
          </a:bodyPr>
          <a:lstStyle/>
          <a:p>
            <a:pPr marL="285750" indent="-285750">
              <a:buFont typeface="Arial" panose="020B0604020202020204" pitchFamily="34" charset="0"/>
              <a:buChar char="•"/>
            </a:pPr>
            <a:r>
              <a:rPr lang="en-US" dirty="0"/>
              <a:t>As demand for food increases, it is important to prevent municipal overregulation that could threaten agricultural production</a:t>
            </a:r>
          </a:p>
          <a:p>
            <a:pPr marL="285750" indent="-285750">
              <a:buFont typeface="Arial" panose="020B0604020202020204" pitchFamily="34" charset="0"/>
              <a:buChar char="•"/>
            </a:pPr>
            <a:r>
              <a:rPr lang="en-US" dirty="0"/>
              <a:t>Avoids some conflict when suburban expansion &amp; development encroaches on working farmland or ranchland</a:t>
            </a:r>
          </a:p>
          <a:p>
            <a:pPr marL="285750" indent="-285750">
              <a:buFont typeface="Arial" panose="020B0604020202020204" pitchFamily="34" charset="0"/>
              <a:buChar char="•"/>
            </a:pPr>
            <a:r>
              <a:rPr lang="en-US" dirty="0"/>
              <a:t>Public health &amp; safety &amp; animal welfare would still be addressed by State agencies &amp; political subdivisions</a:t>
            </a:r>
          </a:p>
        </p:txBody>
      </p:sp>
      <p:sp>
        <p:nvSpPr>
          <p:cNvPr id="9" name="TextBox 8">
            <a:extLst>
              <a:ext uri="{FF2B5EF4-FFF2-40B4-BE49-F238E27FC236}">
                <a16:creationId xmlns:a16="http://schemas.microsoft.com/office/drawing/2014/main" id="{00441E6F-A2DB-9604-84D4-DA203B62D28D}"/>
              </a:ext>
            </a:extLst>
          </p:cNvPr>
          <p:cNvSpPr txBox="1"/>
          <p:nvPr/>
        </p:nvSpPr>
        <p:spPr>
          <a:xfrm>
            <a:off x="7054522" y="2967335"/>
            <a:ext cx="3951834" cy="2862322"/>
          </a:xfrm>
          <a:prstGeom prst="rect">
            <a:avLst/>
          </a:prstGeom>
          <a:noFill/>
        </p:spPr>
        <p:txBody>
          <a:bodyPr wrap="square" rtlCol="0">
            <a:spAutoFit/>
          </a:bodyPr>
          <a:lstStyle/>
          <a:p>
            <a:pPr marL="285750" indent="-285750">
              <a:buFont typeface="Arial" panose="020B0604020202020204" pitchFamily="34" charset="0"/>
              <a:buChar char="•"/>
            </a:pPr>
            <a:r>
              <a:rPr lang="en-US" dirty="0"/>
              <a:t>No guarantee future legislatures will keep protections</a:t>
            </a:r>
          </a:p>
          <a:p>
            <a:pPr marL="285750" indent="-285750">
              <a:buFont typeface="Arial" panose="020B0604020202020204" pitchFamily="34" charset="0"/>
              <a:buChar char="•"/>
            </a:pPr>
            <a:r>
              <a:rPr lang="en-US" dirty="0"/>
              <a:t>Threat to health &amp; safety must be imminent before action taken</a:t>
            </a:r>
          </a:p>
          <a:p>
            <a:pPr marL="285750" indent="-285750">
              <a:buFont typeface="Arial" panose="020B0604020202020204" pitchFamily="34" charset="0"/>
              <a:buChar char="•"/>
            </a:pPr>
            <a:r>
              <a:rPr lang="en-US" dirty="0"/>
              <a:t>Concern of abuse due to vague terms of accepted practice &amp; wildlife management</a:t>
            </a:r>
          </a:p>
          <a:p>
            <a:pPr marL="285750" indent="-285750">
              <a:buFont typeface="Arial" panose="020B0604020202020204" pitchFamily="34" charset="0"/>
              <a:buChar char="•"/>
            </a:pPr>
            <a:r>
              <a:rPr lang="en-US" dirty="0"/>
              <a:t>Limits reasonable standards and lead to large factory farms and undermine family farms</a:t>
            </a:r>
          </a:p>
        </p:txBody>
      </p:sp>
    </p:spTree>
    <p:extLst>
      <p:ext uri="{BB962C8B-B14F-4D97-AF65-F5344CB8AC3E}">
        <p14:creationId xmlns:p14="http://schemas.microsoft.com/office/powerpoint/2010/main" val="103472690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07029" y="572911"/>
            <a:ext cx="9601200" cy="1485900"/>
          </a:xfrm>
        </p:spPr>
        <p:txBody>
          <a:bodyPr>
            <a:normAutofit/>
          </a:bodyPr>
          <a:lstStyle/>
          <a:p>
            <a:r>
              <a:rPr lang="en-US" sz="5400" b="1" dirty="0">
                <a:solidFill>
                  <a:schemeClr val="tx1"/>
                </a:solidFill>
              </a:rPr>
              <a:t>Proposition 2	SJR 64</a:t>
            </a:r>
            <a:endParaRPr lang="en-US" sz="5400" dirty="0">
              <a:solidFill>
                <a:schemeClr val="tx1"/>
              </a:solidFill>
            </a:endParaRPr>
          </a:p>
        </p:txBody>
      </p:sp>
      <p:sp>
        <p:nvSpPr>
          <p:cNvPr id="3" name="Content Placeholder 2"/>
          <p:cNvSpPr>
            <a:spLocks noGrp="1"/>
          </p:cNvSpPr>
          <p:nvPr>
            <p:ph idx="1"/>
          </p:nvPr>
        </p:nvSpPr>
        <p:spPr>
          <a:xfrm>
            <a:off x="1807028" y="1535289"/>
            <a:ext cx="10018890" cy="1593805"/>
          </a:xfrm>
        </p:spPr>
        <p:txBody>
          <a:bodyPr>
            <a:normAutofit lnSpcReduction="10000"/>
          </a:bodyPr>
          <a:lstStyle/>
          <a:p>
            <a:r>
              <a:rPr lang="en-US" sz="2400" b="1" dirty="0"/>
              <a:t>"The constitutional amendment authorizing a local option exemption from ad valorem taxation by a county or municipality of all or part of the appraised value of real property used to operate a child-care facility."</a:t>
            </a:r>
          </a:p>
          <a:p>
            <a:pPr marL="0" indent="0">
              <a:buNone/>
            </a:pPr>
            <a:r>
              <a:rPr lang="en-US" sz="2800" dirty="0"/>
              <a:t>		PRO					CON</a:t>
            </a:r>
          </a:p>
        </p:txBody>
      </p:sp>
      <p:sp>
        <p:nvSpPr>
          <p:cNvPr id="6" name="Rectangle 5"/>
          <p:cNvSpPr/>
          <p:nvPr/>
        </p:nvSpPr>
        <p:spPr>
          <a:xfrm>
            <a:off x="418991" y="0"/>
            <a:ext cx="247052" cy="6858000"/>
          </a:xfrm>
          <a:prstGeom prst="rect">
            <a:avLst/>
          </a:prstGeom>
          <a:solidFill>
            <a:srgbClr val="EFED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666043" y="0"/>
            <a:ext cx="316089" cy="6858000"/>
          </a:xfrm>
          <a:prstGeom prst="rect">
            <a:avLst/>
          </a:prstGeom>
          <a:solidFill>
            <a:srgbClr val="191B0E"/>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pic>
        <p:nvPicPr>
          <p:cNvPr id="12290" name="Picture 2" descr="Childcare is critical infrastructure and for families of color, it’s ..."/>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9546" y="2700283"/>
            <a:ext cx="1407390" cy="1412097"/>
          </a:xfrm>
          <a:prstGeom prst="rect">
            <a:avLst/>
          </a:prstGeom>
          <a:noFill/>
          <a:ln w="38100">
            <a:solidFill>
              <a:schemeClr val="tx1"/>
            </a:solidFill>
          </a:ln>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3DCD57F7-ADB4-E56C-D74D-39B47E8C013D}"/>
              </a:ext>
            </a:extLst>
          </p:cNvPr>
          <p:cNvSpPr txBox="1"/>
          <p:nvPr/>
        </p:nvSpPr>
        <p:spPr>
          <a:xfrm>
            <a:off x="2147582" y="3129094"/>
            <a:ext cx="3674378" cy="2308324"/>
          </a:xfrm>
          <a:prstGeom prst="rect">
            <a:avLst/>
          </a:prstGeom>
          <a:noFill/>
        </p:spPr>
        <p:txBody>
          <a:bodyPr wrap="square" rtlCol="0">
            <a:spAutoFit/>
          </a:bodyPr>
          <a:lstStyle/>
          <a:p>
            <a:pPr marL="285750" indent="-285750">
              <a:buFont typeface="Arial" panose="020B0604020202020204" pitchFamily="34" charset="0"/>
              <a:buChar char="•"/>
            </a:pPr>
            <a:r>
              <a:rPr lang="en-US" dirty="0"/>
              <a:t>Inflationary cost hard for Child-care facilities to stay in business</a:t>
            </a:r>
          </a:p>
          <a:p>
            <a:pPr marL="285750" indent="-285750">
              <a:buFont typeface="Arial" panose="020B0604020202020204" pitchFamily="34" charset="0"/>
              <a:buChar char="•"/>
            </a:pPr>
            <a:r>
              <a:rPr lang="en-US" dirty="0"/>
              <a:t>High cost fewer choices for working families</a:t>
            </a:r>
          </a:p>
          <a:p>
            <a:pPr marL="285750" indent="-285750">
              <a:buFont typeface="Arial" panose="020B0604020202020204" pitchFamily="34" charset="0"/>
              <a:buChar char="•"/>
            </a:pPr>
            <a:r>
              <a:rPr lang="en-US" dirty="0"/>
              <a:t>Shortage of employees</a:t>
            </a:r>
          </a:p>
          <a:p>
            <a:pPr marL="285750" indent="-285750">
              <a:buFont typeface="Arial" panose="020B0604020202020204" pitchFamily="34" charset="0"/>
              <a:buChar char="•"/>
            </a:pPr>
            <a:r>
              <a:rPr lang="en-US" dirty="0"/>
              <a:t>Property taxes have contributed to rising costs</a:t>
            </a:r>
          </a:p>
          <a:p>
            <a:pPr marL="285750" indent="-285750">
              <a:buFont typeface="Arial" panose="020B0604020202020204" pitchFamily="34" charset="0"/>
              <a:buChar char="•"/>
            </a:pPr>
            <a:endParaRPr lang="en-US" dirty="0"/>
          </a:p>
        </p:txBody>
      </p:sp>
      <p:sp>
        <p:nvSpPr>
          <p:cNvPr id="7" name="TextBox 6">
            <a:extLst>
              <a:ext uri="{FF2B5EF4-FFF2-40B4-BE49-F238E27FC236}">
                <a16:creationId xmlns:a16="http://schemas.microsoft.com/office/drawing/2014/main" id="{5128583A-1302-42B4-97A5-C66B1631FF40}"/>
              </a:ext>
            </a:extLst>
          </p:cNvPr>
          <p:cNvSpPr txBox="1"/>
          <p:nvPr/>
        </p:nvSpPr>
        <p:spPr>
          <a:xfrm>
            <a:off x="7088697" y="3129094"/>
            <a:ext cx="3850547" cy="2585323"/>
          </a:xfrm>
          <a:prstGeom prst="rect">
            <a:avLst/>
          </a:prstGeom>
          <a:noFill/>
        </p:spPr>
        <p:txBody>
          <a:bodyPr wrap="square" rtlCol="0">
            <a:spAutoFit/>
          </a:bodyPr>
          <a:lstStyle/>
          <a:p>
            <a:pPr marL="285750" indent="-285750">
              <a:buFont typeface="Arial" panose="020B0604020202020204" pitchFamily="34" charset="0"/>
              <a:buChar char="•"/>
            </a:pPr>
            <a:r>
              <a:rPr lang="en-US" dirty="0"/>
              <a:t>No requirement to pass savings to working families</a:t>
            </a:r>
          </a:p>
          <a:p>
            <a:pPr marL="285750" indent="-285750">
              <a:buFont typeface="Arial" panose="020B0604020202020204" pitchFamily="34" charset="0"/>
              <a:buChar char="•"/>
            </a:pPr>
            <a:r>
              <a:rPr lang="en-US" dirty="0"/>
              <a:t>Reduces tax base to cities &amp; counties</a:t>
            </a:r>
          </a:p>
          <a:p>
            <a:pPr marL="285750" indent="-285750">
              <a:buFont typeface="Arial" panose="020B0604020202020204" pitchFamily="34" charset="0"/>
              <a:buChar char="•"/>
            </a:pPr>
            <a:r>
              <a:rPr lang="en-US" dirty="0"/>
              <a:t>Government Picks winners &amp; losers</a:t>
            </a:r>
          </a:p>
          <a:p>
            <a:pPr marL="285750" indent="-285750">
              <a:buFont typeface="Arial" panose="020B0604020202020204" pitchFamily="34" charset="0"/>
              <a:buChar char="•"/>
            </a:pPr>
            <a:r>
              <a:rPr lang="en-US" dirty="0"/>
              <a:t>Must be at least 50% exemption</a:t>
            </a:r>
          </a:p>
          <a:p>
            <a:pPr marL="285750" indent="-285750">
              <a:buFont typeface="Arial" panose="020B0604020202020204" pitchFamily="34" charset="0"/>
              <a:buChar char="•"/>
            </a:pPr>
            <a:r>
              <a:rPr lang="en-US" dirty="0"/>
              <a:t>Amendment 4 reduces property tax for everyone</a:t>
            </a:r>
          </a:p>
        </p:txBody>
      </p:sp>
    </p:spTree>
    <p:extLst>
      <p:ext uri="{BB962C8B-B14F-4D97-AF65-F5344CB8AC3E}">
        <p14:creationId xmlns:p14="http://schemas.microsoft.com/office/powerpoint/2010/main" val="62747696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08447" y="572911"/>
            <a:ext cx="9601200" cy="1485900"/>
          </a:xfrm>
        </p:spPr>
        <p:txBody>
          <a:bodyPr>
            <a:normAutofit/>
          </a:bodyPr>
          <a:lstStyle/>
          <a:p>
            <a:r>
              <a:rPr lang="en-US" sz="5400" b="1" dirty="0">
                <a:solidFill>
                  <a:schemeClr val="tx1"/>
                </a:solidFill>
              </a:rPr>
              <a:t>Proposition 3	HJR 132</a:t>
            </a:r>
            <a:endParaRPr lang="en-US" sz="5400" dirty="0">
              <a:solidFill>
                <a:schemeClr val="tx1"/>
              </a:solidFill>
            </a:endParaRPr>
          </a:p>
        </p:txBody>
      </p:sp>
      <p:sp>
        <p:nvSpPr>
          <p:cNvPr id="3" name="Content Placeholder 2"/>
          <p:cNvSpPr>
            <a:spLocks noGrp="1"/>
          </p:cNvSpPr>
          <p:nvPr>
            <p:ph idx="1"/>
          </p:nvPr>
        </p:nvSpPr>
        <p:spPr>
          <a:xfrm>
            <a:off x="1808446" y="1535290"/>
            <a:ext cx="10018890" cy="1635750"/>
          </a:xfrm>
        </p:spPr>
        <p:txBody>
          <a:bodyPr>
            <a:normAutofit lnSpcReduction="10000"/>
          </a:bodyPr>
          <a:lstStyle/>
          <a:p>
            <a:r>
              <a:rPr lang="en-US" sz="2400" b="1" dirty="0"/>
              <a:t>"The constitutional amendment prohibiting the imposition of an individual wealth or net worth tax, including a tax on the difference between the assets and liabilities of an individual or family." </a:t>
            </a:r>
          </a:p>
          <a:p>
            <a:pPr marL="0" indent="0">
              <a:buNone/>
            </a:pPr>
            <a:r>
              <a:rPr lang="en-US" sz="2800" dirty="0"/>
              <a:t>		  PRO					    CON</a:t>
            </a:r>
          </a:p>
        </p:txBody>
      </p:sp>
      <p:sp>
        <p:nvSpPr>
          <p:cNvPr id="7" name="Rectangle 6"/>
          <p:cNvSpPr/>
          <p:nvPr/>
        </p:nvSpPr>
        <p:spPr>
          <a:xfrm>
            <a:off x="418991" y="0"/>
            <a:ext cx="247052" cy="6858000"/>
          </a:xfrm>
          <a:prstGeom prst="rect">
            <a:avLst/>
          </a:prstGeom>
          <a:solidFill>
            <a:srgbClr val="EFED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666043" y="0"/>
            <a:ext cx="316089" cy="6858000"/>
          </a:xfrm>
          <a:prstGeom prst="rect">
            <a:avLst/>
          </a:prstGeom>
          <a:solidFill>
            <a:srgbClr val="191B0E"/>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4" name="Rounded Rectangle 3"/>
          <p:cNvSpPr/>
          <p:nvPr/>
        </p:nvSpPr>
        <p:spPr>
          <a:xfrm>
            <a:off x="130628" y="2525485"/>
            <a:ext cx="1597987" cy="1772557"/>
          </a:xfrm>
          <a:prstGeom prst="round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266" name="Picture 2" descr="Business tax, income tax, profit tax, tax icon - Download on Iconfind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4973" y="2650262"/>
            <a:ext cx="1502228" cy="1585893"/>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F504FF47-7537-CF0E-078F-ECB7068D473A}"/>
              </a:ext>
            </a:extLst>
          </p:cNvPr>
          <p:cNvSpPr txBox="1"/>
          <p:nvPr/>
        </p:nvSpPr>
        <p:spPr>
          <a:xfrm>
            <a:off x="2290193" y="3171040"/>
            <a:ext cx="4169329" cy="3416320"/>
          </a:xfrm>
          <a:prstGeom prst="rect">
            <a:avLst/>
          </a:prstGeom>
          <a:noFill/>
        </p:spPr>
        <p:txBody>
          <a:bodyPr wrap="square" rtlCol="0">
            <a:spAutoFit/>
          </a:bodyPr>
          <a:lstStyle/>
          <a:p>
            <a:pPr marL="285750" indent="-285750">
              <a:buFont typeface="Arial" panose="020B0604020202020204" pitchFamily="34" charset="0"/>
              <a:buChar char="•"/>
            </a:pPr>
            <a:r>
              <a:rPr lang="en-US" dirty="0"/>
              <a:t>Ban on wealth tax now will ensure future legislature cannot impose such a tax without the consent of the voters</a:t>
            </a:r>
          </a:p>
          <a:p>
            <a:pPr marL="285750" indent="-285750">
              <a:buFont typeface="Arial" panose="020B0604020202020204" pitchFamily="34" charset="0"/>
              <a:buChar char="•"/>
            </a:pPr>
            <a:r>
              <a:rPr lang="en-US" dirty="0"/>
              <a:t>Prohibiting the imposition of a wealth tax will help ensure Texans know they will not be penalized for working to create wealth</a:t>
            </a:r>
          </a:p>
          <a:p>
            <a:pPr marL="285750" indent="-285750">
              <a:buFont typeface="Arial" panose="020B0604020202020204" pitchFamily="34" charset="0"/>
              <a:buChar char="•"/>
            </a:pPr>
            <a:r>
              <a:rPr lang="en-US" dirty="0"/>
              <a:t>Wealth taxes discourage economic innovation &amp; investment.</a:t>
            </a:r>
          </a:p>
          <a:p>
            <a:pPr marL="285750" indent="-285750">
              <a:buFont typeface="Arial" panose="020B0604020202020204" pitchFamily="34" charset="0"/>
              <a:buChar char="•"/>
            </a:pPr>
            <a:r>
              <a:rPr lang="en-US" dirty="0"/>
              <a:t>European countries have repealed wealth tax due to negative </a:t>
            </a:r>
            <a:r>
              <a:rPr lang="en-US" dirty="0" err="1"/>
              <a:t>ecominic</a:t>
            </a:r>
            <a:r>
              <a:rPr lang="en-US" dirty="0"/>
              <a:t> consequences.</a:t>
            </a:r>
          </a:p>
        </p:txBody>
      </p:sp>
      <p:sp>
        <p:nvSpPr>
          <p:cNvPr id="9" name="TextBox 8">
            <a:extLst>
              <a:ext uri="{FF2B5EF4-FFF2-40B4-BE49-F238E27FC236}">
                <a16:creationId xmlns:a16="http://schemas.microsoft.com/office/drawing/2014/main" id="{B4566CC0-77EC-9089-6327-D380464FD939}"/>
              </a:ext>
            </a:extLst>
          </p:cNvPr>
          <p:cNvSpPr txBox="1"/>
          <p:nvPr/>
        </p:nvSpPr>
        <p:spPr>
          <a:xfrm>
            <a:off x="7285836" y="3176535"/>
            <a:ext cx="3942826" cy="923330"/>
          </a:xfrm>
          <a:prstGeom prst="rect">
            <a:avLst/>
          </a:prstGeom>
          <a:noFill/>
        </p:spPr>
        <p:txBody>
          <a:bodyPr wrap="square" rtlCol="0">
            <a:spAutoFit/>
          </a:bodyPr>
          <a:lstStyle/>
          <a:p>
            <a:pPr marL="285750" indent="-285750">
              <a:buFont typeface="Arial" panose="020B0604020202020204" pitchFamily="34" charset="0"/>
              <a:buChar char="•"/>
            </a:pPr>
            <a:r>
              <a:rPr lang="en-US" dirty="0"/>
              <a:t>The measure is unnecessary because a wealth tax has not been proposed in Texas</a:t>
            </a:r>
          </a:p>
        </p:txBody>
      </p:sp>
    </p:spTree>
    <p:extLst>
      <p:ext uri="{BB962C8B-B14F-4D97-AF65-F5344CB8AC3E}">
        <p14:creationId xmlns:p14="http://schemas.microsoft.com/office/powerpoint/2010/main" val="220330876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48868" y="284664"/>
            <a:ext cx="9601200" cy="1485900"/>
          </a:xfrm>
        </p:spPr>
        <p:txBody>
          <a:bodyPr>
            <a:normAutofit/>
          </a:bodyPr>
          <a:lstStyle/>
          <a:p>
            <a:r>
              <a:rPr lang="en-US" sz="5400" b="1" dirty="0">
                <a:solidFill>
                  <a:schemeClr val="tx1"/>
                </a:solidFill>
              </a:rPr>
              <a:t>Proposition 4	HJR 2</a:t>
            </a:r>
            <a:endParaRPr lang="en-US" sz="5400" dirty="0">
              <a:solidFill>
                <a:schemeClr val="tx1"/>
              </a:solidFill>
            </a:endParaRPr>
          </a:p>
        </p:txBody>
      </p:sp>
      <p:sp>
        <p:nvSpPr>
          <p:cNvPr id="3" name="Content Placeholder 2"/>
          <p:cNvSpPr>
            <a:spLocks noGrp="1"/>
          </p:cNvSpPr>
          <p:nvPr>
            <p:ph idx="1"/>
          </p:nvPr>
        </p:nvSpPr>
        <p:spPr>
          <a:xfrm>
            <a:off x="1548867" y="1162755"/>
            <a:ext cx="10556049" cy="5695245"/>
          </a:xfrm>
        </p:spPr>
        <p:txBody>
          <a:bodyPr>
            <a:normAutofit fontScale="92500" lnSpcReduction="20000"/>
          </a:bodyPr>
          <a:lstStyle/>
          <a:p>
            <a:pPr>
              <a:lnSpc>
                <a:spcPct val="120000"/>
              </a:lnSpc>
            </a:pPr>
            <a:r>
              <a:rPr lang="en-US" sz="2800" b="1" dirty="0"/>
              <a:t>"The constitutional amendment to authorize the legislature to </a:t>
            </a:r>
            <a:br>
              <a:rPr lang="en-US" sz="2800" b="1" dirty="0"/>
            </a:br>
            <a:r>
              <a:rPr lang="en-US" sz="2800" b="1" dirty="0"/>
              <a:t>establish a temporary limit on the maximum appraised value of </a:t>
            </a:r>
            <a:br>
              <a:rPr lang="en-US" sz="2800" b="1" dirty="0"/>
            </a:br>
            <a:r>
              <a:rPr lang="en-US" sz="2800" b="1" dirty="0"/>
              <a:t>real property other than a residence homestead for ad valorem tax purposes; to increase the amount of the exemption from ad valorem taxation by a school district applicable to residence homesteads from $40,000 to $100,000; to adjust the amount of the limitation </a:t>
            </a:r>
            <a:br>
              <a:rPr lang="en-US" sz="2800" b="1" dirty="0"/>
            </a:br>
            <a:r>
              <a:rPr lang="en-US" sz="2800" b="1" dirty="0"/>
              <a:t>on school district ad valorem taxes imposed on the residence homesteads of the elderly or disabled to reflect increases in certain exemption amounts; to except certain appropriations to pay for ad valorem tax relief from the constitutional limitation on the rate of growth of appropriations; and to authorize the legislature to provide for a four-year term of office for a member of the board of directors </a:t>
            </a:r>
            <a:br>
              <a:rPr lang="en-US" sz="2800" b="1" dirty="0"/>
            </a:br>
            <a:r>
              <a:rPr lang="en-US" sz="2800" b="1" dirty="0"/>
              <a:t>of certain appraisal districts." </a:t>
            </a:r>
          </a:p>
          <a:p>
            <a:endParaRPr lang="en-US" dirty="0"/>
          </a:p>
          <a:p>
            <a:endParaRPr lang="en-US" sz="2800" dirty="0"/>
          </a:p>
        </p:txBody>
      </p:sp>
      <p:sp>
        <p:nvSpPr>
          <p:cNvPr id="7" name="Rectangle 6"/>
          <p:cNvSpPr/>
          <p:nvPr/>
        </p:nvSpPr>
        <p:spPr>
          <a:xfrm>
            <a:off x="418991" y="0"/>
            <a:ext cx="247052" cy="6858000"/>
          </a:xfrm>
          <a:prstGeom prst="rect">
            <a:avLst/>
          </a:prstGeom>
          <a:solidFill>
            <a:srgbClr val="EFED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666043" y="0"/>
            <a:ext cx="316089" cy="6858000"/>
          </a:xfrm>
          <a:prstGeom prst="rect">
            <a:avLst/>
          </a:prstGeom>
          <a:solidFill>
            <a:srgbClr val="191B0E"/>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5" name="Rounded Rectangle 4"/>
          <p:cNvSpPr/>
          <p:nvPr/>
        </p:nvSpPr>
        <p:spPr>
          <a:xfrm>
            <a:off x="87083" y="2551324"/>
            <a:ext cx="1597987" cy="1772557"/>
          </a:xfrm>
          <a:prstGeom prst="round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46" name="Picture 6" descr="Capital gains tax, estate tax, home rent, home tax, house tax, personal ..."/>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5140" y="2677683"/>
            <a:ext cx="1490812" cy="14908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0030796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685801"/>
            <a:ext cx="9601200" cy="480270"/>
          </a:xfrm>
        </p:spPr>
        <p:txBody>
          <a:bodyPr>
            <a:normAutofit fontScale="90000"/>
          </a:bodyPr>
          <a:lstStyle/>
          <a:p>
            <a:r>
              <a:rPr lang="en-US" sz="3600" b="1" dirty="0">
                <a:solidFill>
                  <a:schemeClr val="tx1"/>
                </a:solidFill>
              </a:rPr>
              <a:t>Proposition 4	HJR 2 	</a:t>
            </a:r>
            <a:r>
              <a:rPr lang="en-US" sz="3600" b="1" i="1" dirty="0">
                <a:solidFill>
                  <a:schemeClr val="tx1"/>
                </a:solidFill>
              </a:rPr>
              <a:t>continued</a:t>
            </a:r>
            <a:endParaRPr lang="en-US" sz="3600" i="1" dirty="0"/>
          </a:p>
        </p:txBody>
      </p:sp>
      <p:sp>
        <p:nvSpPr>
          <p:cNvPr id="3" name="Content Placeholder 2"/>
          <p:cNvSpPr>
            <a:spLocks noGrp="1"/>
          </p:cNvSpPr>
          <p:nvPr>
            <p:ph idx="1"/>
          </p:nvPr>
        </p:nvSpPr>
        <p:spPr>
          <a:xfrm>
            <a:off x="1932122" y="1289730"/>
            <a:ext cx="9601200" cy="480270"/>
          </a:xfrm>
        </p:spPr>
        <p:txBody>
          <a:bodyPr>
            <a:normAutofit/>
          </a:bodyPr>
          <a:lstStyle/>
          <a:p>
            <a:pPr marL="0" indent="0">
              <a:buNone/>
            </a:pPr>
            <a:r>
              <a:rPr lang="en-US" dirty="0"/>
              <a:t>                          </a:t>
            </a:r>
            <a:r>
              <a:rPr lang="en-US" sz="2400" dirty="0"/>
              <a:t>PRO                                                              CON</a:t>
            </a:r>
          </a:p>
        </p:txBody>
      </p:sp>
      <p:sp>
        <p:nvSpPr>
          <p:cNvPr id="9" name="Rectangle 8"/>
          <p:cNvSpPr/>
          <p:nvPr/>
        </p:nvSpPr>
        <p:spPr>
          <a:xfrm>
            <a:off x="418991" y="0"/>
            <a:ext cx="247052" cy="6858000"/>
          </a:xfrm>
          <a:prstGeom prst="rect">
            <a:avLst/>
          </a:prstGeom>
          <a:solidFill>
            <a:srgbClr val="EFED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666043" y="0"/>
            <a:ext cx="316089" cy="6858000"/>
          </a:xfrm>
          <a:prstGeom prst="rect">
            <a:avLst/>
          </a:prstGeom>
          <a:solidFill>
            <a:srgbClr val="191B0E"/>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6" name="Rounded Rectangle 5"/>
          <p:cNvSpPr/>
          <p:nvPr/>
        </p:nvSpPr>
        <p:spPr>
          <a:xfrm>
            <a:off x="87083" y="2551324"/>
            <a:ext cx="1597987" cy="1772557"/>
          </a:xfrm>
          <a:prstGeom prst="round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descr="Capital gains tax, estate tax, home rent, home tax, house tax, personal ..."/>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5140" y="2677683"/>
            <a:ext cx="1490812" cy="1490812"/>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04421DBE-AB66-9264-7188-DCB55D3AE9A8}"/>
              </a:ext>
            </a:extLst>
          </p:cNvPr>
          <p:cNvSpPr txBox="1"/>
          <p:nvPr/>
        </p:nvSpPr>
        <p:spPr>
          <a:xfrm>
            <a:off x="2080470" y="1770000"/>
            <a:ext cx="4186106" cy="4801314"/>
          </a:xfrm>
          <a:prstGeom prst="rect">
            <a:avLst/>
          </a:prstGeom>
          <a:noFill/>
        </p:spPr>
        <p:txBody>
          <a:bodyPr wrap="square" rtlCol="0">
            <a:spAutoFit/>
          </a:bodyPr>
          <a:lstStyle/>
          <a:p>
            <a:pPr marL="285750" indent="-285750">
              <a:buFont typeface="Arial" panose="020B0604020202020204" pitchFamily="34" charset="0"/>
              <a:buChar char="•"/>
            </a:pPr>
            <a:r>
              <a:rPr lang="en-US" dirty="0"/>
              <a:t>This returns budget surplus to the taxpayers who are responsible for creating it.</a:t>
            </a:r>
          </a:p>
          <a:p>
            <a:pPr marL="285750" indent="-285750">
              <a:buFont typeface="Arial" panose="020B0604020202020204" pitchFamily="34" charset="0"/>
              <a:buChar char="•"/>
            </a:pPr>
            <a:r>
              <a:rPr lang="en-US" dirty="0"/>
              <a:t>Many Texans struggle to stay in their homes due to increase property tax burdens.  This would alleviate some of this burden</a:t>
            </a:r>
          </a:p>
          <a:p>
            <a:pPr marL="285750" indent="-285750">
              <a:buFont typeface="Arial" panose="020B0604020202020204" pitchFamily="34" charset="0"/>
              <a:buChar char="•"/>
            </a:pPr>
            <a:r>
              <a:rPr lang="en-US" sz="1800" dirty="0"/>
              <a:t>Increases the exemption amount for property taxes on primary residences (homesteads) from $40K to $100K</a:t>
            </a:r>
          </a:p>
          <a:p>
            <a:pPr marL="285750" indent="-285750">
              <a:buFont typeface="Arial" panose="020B0604020202020204" pitchFamily="34" charset="0"/>
              <a:buChar char="•"/>
            </a:pPr>
            <a:r>
              <a:rPr lang="en-US" dirty="0"/>
              <a:t>Provides tax relief for commercial property owners</a:t>
            </a:r>
          </a:p>
          <a:p>
            <a:pPr marL="285750" indent="-285750">
              <a:buFont typeface="Arial" panose="020B0604020202020204" pitchFamily="34" charset="0"/>
              <a:buChar char="•"/>
            </a:pPr>
            <a:r>
              <a:rPr lang="en-US" dirty="0"/>
              <a:t>Makes some appraisal board directors elected positions and accountable to local tax payers</a:t>
            </a:r>
          </a:p>
          <a:p>
            <a:pPr marL="285750" indent="-285750">
              <a:buFont typeface="Arial" panose="020B0604020202020204" pitchFamily="34" charset="0"/>
              <a:buChar char="•"/>
            </a:pPr>
            <a:r>
              <a:rPr lang="en-US" dirty="0"/>
              <a:t>Reduces school tax for elderly or disabled</a:t>
            </a:r>
          </a:p>
        </p:txBody>
      </p:sp>
      <p:sp>
        <p:nvSpPr>
          <p:cNvPr id="5" name="TextBox 4">
            <a:extLst>
              <a:ext uri="{FF2B5EF4-FFF2-40B4-BE49-F238E27FC236}">
                <a16:creationId xmlns:a16="http://schemas.microsoft.com/office/drawing/2014/main" id="{4B5BC5EF-7336-E2F7-4446-57AAA785D083}"/>
              </a:ext>
            </a:extLst>
          </p:cNvPr>
          <p:cNvSpPr txBox="1"/>
          <p:nvPr/>
        </p:nvSpPr>
        <p:spPr>
          <a:xfrm>
            <a:off x="7659148" y="1770000"/>
            <a:ext cx="3649211" cy="3970318"/>
          </a:xfrm>
          <a:prstGeom prst="rect">
            <a:avLst/>
          </a:prstGeom>
          <a:noFill/>
        </p:spPr>
        <p:txBody>
          <a:bodyPr wrap="square" rtlCol="0">
            <a:spAutoFit/>
          </a:bodyPr>
          <a:lstStyle/>
          <a:p>
            <a:pPr marL="285750" indent="-285750">
              <a:buFont typeface="Arial" panose="020B0604020202020204" pitchFamily="34" charset="0"/>
              <a:buChar char="•"/>
            </a:pPr>
            <a:r>
              <a:rPr lang="en-US" dirty="0"/>
              <a:t>Could shift tax burden from homeowners to business and result in higher prices for consumers</a:t>
            </a:r>
          </a:p>
          <a:p>
            <a:pPr marL="285750" indent="-285750">
              <a:buFont typeface="Arial" panose="020B0604020202020204" pitchFamily="34" charset="0"/>
              <a:buChar char="•"/>
            </a:pPr>
            <a:r>
              <a:rPr lang="en-US" dirty="0"/>
              <a:t>Does not eliminate property tax</a:t>
            </a:r>
          </a:p>
          <a:p>
            <a:pPr marL="285750" indent="-285750">
              <a:buFont typeface="Arial" panose="020B0604020202020204" pitchFamily="34" charset="0"/>
              <a:buChar char="•"/>
            </a:pPr>
            <a:r>
              <a:rPr lang="en-US" dirty="0"/>
              <a:t>Compression may be only temporary and taxing entities may increase rates</a:t>
            </a:r>
          </a:p>
          <a:p>
            <a:pPr marL="285750" indent="-285750">
              <a:buFont typeface="Arial" panose="020B0604020202020204" pitchFamily="34" charset="0"/>
              <a:buChar char="•"/>
            </a:pPr>
            <a:r>
              <a:rPr lang="en-US" dirty="0"/>
              <a:t>Renters are not provided direct relief</a:t>
            </a:r>
          </a:p>
          <a:p>
            <a:pPr marL="285750" indent="-285750">
              <a:buFont typeface="Arial" panose="020B0604020202020204" pitchFamily="34" charset="0"/>
              <a:buChar char="•"/>
            </a:pPr>
            <a:r>
              <a:rPr lang="en-US" dirty="0"/>
              <a:t>Tax relief is not targeted to needy</a:t>
            </a:r>
          </a:p>
          <a:p>
            <a:pPr marL="285750" indent="-285750">
              <a:buFont typeface="Arial" panose="020B0604020202020204" pitchFamily="34" charset="0"/>
              <a:buChar char="•"/>
            </a:pPr>
            <a:r>
              <a:rPr lang="en-US" dirty="0"/>
              <a:t>Relief is short lived and will be eaten by inflation</a:t>
            </a:r>
          </a:p>
        </p:txBody>
      </p:sp>
    </p:spTree>
    <p:extLst>
      <p:ext uri="{BB962C8B-B14F-4D97-AF65-F5344CB8AC3E}">
        <p14:creationId xmlns:p14="http://schemas.microsoft.com/office/powerpoint/2010/main" val="249720899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94145" y="355201"/>
            <a:ext cx="9601200" cy="592755"/>
          </a:xfrm>
        </p:spPr>
        <p:txBody>
          <a:bodyPr>
            <a:normAutofit fontScale="90000"/>
          </a:bodyPr>
          <a:lstStyle/>
          <a:p>
            <a:r>
              <a:rPr lang="en-US" sz="4000" b="1" dirty="0">
                <a:solidFill>
                  <a:schemeClr val="tx1"/>
                </a:solidFill>
              </a:rPr>
              <a:t>Proposition 5	HJR 3</a:t>
            </a:r>
            <a:endParaRPr lang="en-US" sz="4000" dirty="0">
              <a:solidFill>
                <a:schemeClr val="tx1"/>
              </a:solidFill>
            </a:endParaRPr>
          </a:p>
        </p:txBody>
      </p:sp>
      <p:sp>
        <p:nvSpPr>
          <p:cNvPr id="3" name="Content Placeholder 2"/>
          <p:cNvSpPr>
            <a:spLocks noGrp="1"/>
          </p:cNvSpPr>
          <p:nvPr>
            <p:ph idx="1"/>
          </p:nvPr>
        </p:nvSpPr>
        <p:spPr>
          <a:xfrm>
            <a:off x="1694145" y="1023592"/>
            <a:ext cx="10381745" cy="2239725"/>
          </a:xfrm>
        </p:spPr>
        <p:txBody>
          <a:bodyPr>
            <a:normAutofit/>
          </a:bodyPr>
          <a:lstStyle/>
          <a:p>
            <a:pPr>
              <a:lnSpc>
                <a:spcPct val="110000"/>
              </a:lnSpc>
            </a:pPr>
            <a:r>
              <a:rPr lang="en-US" sz="2400" b="1" dirty="0"/>
              <a:t>"The constitutional amendment relating to the Texas University Fund, which provides funding to certain institutions of higher education to achieve national prominence as major research universities and drive the state economy."</a:t>
            </a:r>
          </a:p>
          <a:p>
            <a:pPr marL="0" indent="0">
              <a:buNone/>
            </a:pPr>
            <a:r>
              <a:rPr lang="en-US" sz="2400" dirty="0"/>
              <a:t>		FOR					      CON</a:t>
            </a:r>
          </a:p>
        </p:txBody>
      </p:sp>
      <p:sp>
        <p:nvSpPr>
          <p:cNvPr id="7" name="Rectangle 6"/>
          <p:cNvSpPr/>
          <p:nvPr/>
        </p:nvSpPr>
        <p:spPr>
          <a:xfrm>
            <a:off x="418991" y="0"/>
            <a:ext cx="247052" cy="6858000"/>
          </a:xfrm>
          <a:prstGeom prst="rect">
            <a:avLst/>
          </a:prstGeom>
          <a:solidFill>
            <a:srgbClr val="EFED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666043" y="0"/>
            <a:ext cx="316089" cy="6858000"/>
          </a:xfrm>
          <a:prstGeom prst="rect">
            <a:avLst/>
          </a:prstGeom>
          <a:solidFill>
            <a:srgbClr val="191B0E"/>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5" name="Rounded Rectangle 4"/>
          <p:cNvSpPr/>
          <p:nvPr/>
        </p:nvSpPr>
        <p:spPr>
          <a:xfrm>
            <a:off x="68862" y="2762077"/>
            <a:ext cx="1602703" cy="1465174"/>
          </a:xfrm>
          <a:prstGeom prst="round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218" name="Picture 2" descr="College Free Buildings Icons Flaticoncom - High School Icon Free ..."/>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0460" y="2888413"/>
            <a:ext cx="1409436" cy="1207238"/>
          </a:xfrm>
          <a:prstGeom prst="rect">
            <a:avLst/>
          </a:prstGeom>
          <a:noFill/>
          <a:effectLst>
            <a:softEdge rad="25400"/>
          </a:effectLst>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C1223FD6-A762-AC32-863E-921E42619DBC}"/>
              </a:ext>
            </a:extLst>
          </p:cNvPr>
          <p:cNvSpPr txBox="1"/>
          <p:nvPr/>
        </p:nvSpPr>
        <p:spPr>
          <a:xfrm>
            <a:off x="2147582" y="3263317"/>
            <a:ext cx="3313651" cy="2862322"/>
          </a:xfrm>
          <a:prstGeom prst="rect">
            <a:avLst/>
          </a:prstGeom>
          <a:noFill/>
        </p:spPr>
        <p:txBody>
          <a:bodyPr wrap="square" rtlCol="0">
            <a:spAutoFit/>
          </a:bodyPr>
          <a:lstStyle/>
          <a:p>
            <a:pPr marL="285750" indent="-285750">
              <a:buFont typeface="Arial" panose="020B0604020202020204" pitchFamily="34" charset="0"/>
              <a:buChar char="•"/>
            </a:pPr>
            <a:r>
              <a:rPr lang="en-US" dirty="0"/>
              <a:t>Renames National research University fund to Texas University Fund</a:t>
            </a:r>
          </a:p>
          <a:p>
            <a:pPr marL="285750" indent="-285750">
              <a:buFont typeface="Arial" panose="020B0604020202020204" pitchFamily="34" charset="0"/>
              <a:buChar char="•"/>
            </a:pPr>
            <a:r>
              <a:rPr lang="en-US" dirty="0"/>
              <a:t>Investment will attract federal &amp; private research money</a:t>
            </a:r>
          </a:p>
          <a:p>
            <a:pPr marL="285750" indent="-285750">
              <a:buFont typeface="Arial" panose="020B0604020202020204" pitchFamily="34" charset="0"/>
              <a:buChar char="•"/>
            </a:pPr>
            <a:r>
              <a:rPr lang="en-US" dirty="0"/>
              <a:t>Makes universities competitive with other states</a:t>
            </a:r>
          </a:p>
          <a:p>
            <a:pPr marL="285750" indent="-285750">
              <a:buFont typeface="Arial" panose="020B0604020202020204" pitchFamily="34" charset="0"/>
              <a:buChar char="•"/>
            </a:pPr>
            <a:r>
              <a:rPr lang="en-US" dirty="0"/>
              <a:t>Will provide economic incentive</a:t>
            </a:r>
          </a:p>
        </p:txBody>
      </p:sp>
      <p:sp>
        <p:nvSpPr>
          <p:cNvPr id="8" name="TextBox 7">
            <a:extLst>
              <a:ext uri="{FF2B5EF4-FFF2-40B4-BE49-F238E27FC236}">
                <a16:creationId xmlns:a16="http://schemas.microsoft.com/office/drawing/2014/main" id="{CF743C86-A9C5-C681-7441-7102A64CFB0C}"/>
              </a:ext>
            </a:extLst>
          </p:cNvPr>
          <p:cNvSpPr txBox="1"/>
          <p:nvPr/>
        </p:nvSpPr>
        <p:spPr>
          <a:xfrm>
            <a:off x="7130642" y="3263317"/>
            <a:ext cx="3800213" cy="2862322"/>
          </a:xfrm>
          <a:prstGeom prst="rect">
            <a:avLst/>
          </a:prstGeom>
          <a:noFill/>
        </p:spPr>
        <p:txBody>
          <a:bodyPr wrap="square" rtlCol="0">
            <a:spAutoFit/>
          </a:bodyPr>
          <a:lstStyle/>
          <a:p>
            <a:pPr marL="285750" indent="-285750">
              <a:buFont typeface="Arial" panose="020B0604020202020204" pitchFamily="34" charset="0"/>
              <a:buChar char="•"/>
            </a:pPr>
            <a:r>
              <a:rPr lang="en-US" dirty="0"/>
              <a:t>Excludes Universities supported by the Permanent University Fund</a:t>
            </a:r>
          </a:p>
          <a:p>
            <a:pPr marL="285750" indent="-285750">
              <a:buFont typeface="Arial" panose="020B0604020202020204" pitchFamily="34" charset="0"/>
              <a:buChar char="•"/>
            </a:pPr>
            <a:r>
              <a:rPr lang="en-US" dirty="0"/>
              <a:t>Removes fund from spending cap</a:t>
            </a:r>
          </a:p>
          <a:p>
            <a:pPr marL="285750" indent="-285750">
              <a:buFont typeface="Arial" panose="020B0604020202020204" pitchFamily="34" charset="0"/>
              <a:buChar char="•"/>
            </a:pPr>
            <a:r>
              <a:rPr lang="en-US" dirty="0"/>
              <a:t>Removes $412MM from “Rainy Day fund” in 1</a:t>
            </a:r>
            <a:r>
              <a:rPr lang="en-US" baseline="30000" dirty="0"/>
              <a:t>st</a:t>
            </a:r>
            <a:r>
              <a:rPr lang="en-US" dirty="0"/>
              <a:t> year</a:t>
            </a:r>
          </a:p>
          <a:p>
            <a:pPr marL="285750" indent="-285750">
              <a:buFont typeface="Arial" panose="020B0604020202020204" pitchFamily="34" charset="0"/>
              <a:buChar char="•"/>
            </a:pPr>
            <a:r>
              <a:rPr lang="en-US" dirty="0"/>
              <a:t>Utilizes earnings from “Rainy day fund” as source of revenue up to $100MM with 2% inflation adjustment</a:t>
            </a:r>
          </a:p>
          <a:p>
            <a:pPr marL="285750" indent="-285750">
              <a:buFont typeface="Arial" panose="020B0604020202020204" pitchFamily="34" charset="0"/>
              <a:buChar char="•"/>
            </a:pPr>
            <a:r>
              <a:rPr lang="en-US" dirty="0"/>
              <a:t>Already fund University education</a:t>
            </a:r>
          </a:p>
        </p:txBody>
      </p:sp>
    </p:spTree>
    <p:extLst>
      <p:ext uri="{BB962C8B-B14F-4D97-AF65-F5344CB8AC3E}">
        <p14:creationId xmlns:p14="http://schemas.microsoft.com/office/powerpoint/2010/main" val="95866970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9406" y="572911"/>
            <a:ext cx="9601200" cy="542825"/>
          </a:xfrm>
        </p:spPr>
        <p:txBody>
          <a:bodyPr>
            <a:normAutofit fontScale="90000"/>
          </a:bodyPr>
          <a:lstStyle/>
          <a:p>
            <a:r>
              <a:rPr lang="en-US" sz="4000" b="1" dirty="0">
                <a:solidFill>
                  <a:schemeClr val="tx1"/>
                </a:solidFill>
              </a:rPr>
              <a:t>Proposition 6	SJR 75</a:t>
            </a:r>
            <a:endParaRPr lang="en-US" sz="4000" dirty="0">
              <a:solidFill>
                <a:schemeClr val="tx1"/>
              </a:solidFill>
            </a:endParaRPr>
          </a:p>
        </p:txBody>
      </p:sp>
      <p:sp>
        <p:nvSpPr>
          <p:cNvPr id="3" name="Content Placeholder 2"/>
          <p:cNvSpPr>
            <a:spLocks noGrp="1"/>
          </p:cNvSpPr>
          <p:nvPr>
            <p:ph idx="1"/>
          </p:nvPr>
        </p:nvSpPr>
        <p:spPr>
          <a:xfrm>
            <a:off x="1575940" y="1115738"/>
            <a:ext cx="10323691" cy="1325101"/>
          </a:xfrm>
        </p:spPr>
        <p:txBody>
          <a:bodyPr>
            <a:normAutofit fontScale="85000" lnSpcReduction="20000"/>
          </a:bodyPr>
          <a:lstStyle/>
          <a:p>
            <a:pPr>
              <a:lnSpc>
                <a:spcPct val="110000"/>
              </a:lnSpc>
            </a:pPr>
            <a:r>
              <a:rPr lang="en-US" sz="2800" b="1" dirty="0"/>
              <a:t>"The constitutional amendment creating the Texas water fund to assist in financing water projects in this state.“</a:t>
            </a:r>
          </a:p>
          <a:p>
            <a:pPr marL="0" indent="0">
              <a:lnSpc>
                <a:spcPct val="110000"/>
              </a:lnSpc>
              <a:buNone/>
            </a:pPr>
            <a:r>
              <a:rPr lang="en-US" sz="2800" b="1" dirty="0"/>
              <a:t>		 PRO					          CON</a:t>
            </a:r>
          </a:p>
        </p:txBody>
      </p:sp>
      <p:sp>
        <p:nvSpPr>
          <p:cNvPr id="7" name="Rectangle 6"/>
          <p:cNvSpPr/>
          <p:nvPr/>
        </p:nvSpPr>
        <p:spPr>
          <a:xfrm>
            <a:off x="418991" y="0"/>
            <a:ext cx="247052" cy="6858000"/>
          </a:xfrm>
          <a:prstGeom prst="rect">
            <a:avLst/>
          </a:prstGeom>
          <a:solidFill>
            <a:srgbClr val="EFED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666043" y="0"/>
            <a:ext cx="316089" cy="6858000"/>
          </a:xfrm>
          <a:prstGeom prst="rect">
            <a:avLst/>
          </a:prstGeom>
          <a:solidFill>
            <a:srgbClr val="191B0E"/>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5" name="Rounded Rectangle 4"/>
          <p:cNvSpPr/>
          <p:nvPr/>
        </p:nvSpPr>
        <p:spPr>
          <a:xfrm>
            <a:off x="109662" y="2772229"/>
            <a:ext cx="1398838" cy="1551652"/>
          </a:xfrm>
          <a:prstGeom prst="round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194" name="Picture 2" descr="Drop, faucet, water, water tap icon - Download on Iconfind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2369" y="2902823"/>
            <a:ext cx="1325101" cy="1325101"/>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77A7CECD-7B8E-21CA-967B-D36ABE9E8F2D}"/>
              </a:ext>
            </a:extLst>
          </p:cNvPr>
          <p:cNvSpPr txBox="1"/>
          <p:nvPr/>
        </p:nvSpPr>
        <p:spPr>
          <a:xfrm>
            <a:off x="1935061" y="2440839"/>
            <a:ext cx="4160939" cy="2862322"/>
          </a:xfrm>
          <a:prstGeom prst="rect">
            <a:avLst/>
          </a:prstGeom>
          <a:noFill/>
        </p:spPr>
        <p:txBody>
          <a:bodyPr wrap="square" rtlCol="0">
            <a:spAutoFit/>
          </a:bodyPr>
          <a:lstStyle/>
          <a:p>
            <a:pPr marL="285750" indent="-285750">
              <a:buFont typeface="Arial" panose="020B0604020202020204" pitchFamily="34" charset="0"/>
              <a:buChar char="•"/>
            </a:pPr>
            <a:r>
              <a:rPr lang="en-US" dirty="0"/>
              <a:t>Texas in need of financial investment in water infrastructure and supply development</a:t>
            </a:r>
          </a:p>
          <a:p>
            <a:pPr marL="285750" indent="-285750">
              <a:buFont typeface="Arial" panose="020B0604020202020204" pitchFamily="34" charset="0"/>
              <a:buChar char="•"/>
            </a:pPr>
            <a:r>
              <a:rPr lang="en-US" dirty="0"/>
              <a:t>Would allow Texas Water Development Board to allocate financial assistance for supply projects</a:t>
            </a:r>
          </a:p>
          <a:p>
            <a:pPr marL="285750" indent="-285750">
              <a:buFont typeface="Arial" panose="020B0604020202020204" pitchFamily="34" charset="0"/>
              <a:buChar char="•"/>
            </a:pPr>
            <a:r>
              <a:rPr lang="en-US" dirty="0"/>
              <a:t>Statewide approach needed for less urban areas that do not have tax base</a:t>
            </a:r>
          </a:p>
          <a:p>
            <a:pPr marL="285750" indent="-285750">
              <a:buFont typeface="Arial" panose="020B0604020202020204" pitchFamily="34" charset="0"/>
              <a:buChar char="•"/>
            </a:pPr>
            <a:endParaRPr lang="en-US" dirty="0"/>
          </a:p>
        </p:txBody>
      </p:sp>
      <p:sp>
        <p:nvSpPr>
          <p:cNvPr id="8" name="TextBox 7">
            <a:extLst>
              <a:ext uri="{FF2B5EF4-FFF2-40B4-BE49-F238E27FC236}">
                <a16:creationId xmlns:a16="http://schemas.microsoft.com/office/drawing/2014/main" id="{E096A1B2-2641-9000-F871-E6D607769036}"/>
              </a:ext>
            </a:extLst>
          </p:cNvPr>
          <p:cNvSpPr txBox="1"/>
          <p:nvPr/>
        </p:nvSpPr>
        <p:spPr>
          <a:xfrm>
            <a:off x="7315200" y="2440839"/>
            <a:ext cx="4068661" cy="2862322"/>
          </a:xfrm>
          <a:prstGeom prst="rect">
            <a:avLst/>
          </a:prstGeom>
          <a:noFill/>
        </p:spPr>
        <p:txBody>
          <a:bodyPr wrap="square" rtlCol="0">
            <a:spAutoFit/>
          </a:bodyPr>
          <a:lstStyle/>
          <a:p>
            <a:pPr marL="285750" indent="-285750">
              <a:buFont typeface="Arial" panose="020B0604020202020204" pitchFamily="34" charset="0"/>
              <a:buChar char="•"/>
            </a:pPr>
            <a:r>
              <a:rPr lang="en-US" dirty="0"/>
              <a:t>The Texas Water Development Board should be able to address state’s water needs without the creation of new programs</a:t>
            </a:r>
          </a:p>
          <a:p>
            <a:pPr marL="285750" indent="-285750">
              <a:buFont typeface="Arial" panose="020B0604020202020204" pitchFamily="34" charset="0"/>
              <a:buChar char="•"/>
            </a:pPr>
            <a:r>
              <a:rPr lang="en-US" dirty="0"/>
              <a:t>As with other funds, this would be removed from the budget cap and earmark money to specific projects instead of as needed from the general fund</a:t>
            </a:r>
          </a:p>
          <a:p>
            <a:pPr marL="285750" indent="-285750">
              <a:buFont typeface="Arial" panose="020B0604020202020204" pitchFamily="34" charset="0"/>
              <a:buChar char="•"/>
            </a:pPr>
            <a:r>
              <a:rPr lang="en-US" dirty="0"/>
              <a:t>Cost $1B</a:t>
            </a:r>
          </a:p>
        </p:txBody>
      </p:sp>
    </p:spTree>
    <p:extLst>
      <p:ext uri="{BB962C8B-B14F-4D97-AF65-F5344CB8AC3E}">
        <p14:creationId xmlns:p14="http://schemas.microsoft.com/office/powerpoint/2010/main" val="116577290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63490" y="572911"/>
            <a:ext cx="9601200" cy="727383"/>
          </a:xfrm>
        </p:spPr>
        <p:txBody>
          <a:bodyPr>
            <a:normAutofit/>
          </a:bodyPr>
          <a:lstStyle/>
          <a:p>
            <a:r>
              <a:rPr lang="en-US" sz="4000" b="1" dirty="0">
                <a:solidFill>
                  <a:schemeClr val="tx1"/>
                </a:solidFill>
              </a:rPr>
              <a:t>Proposition 7	SJR 93</a:t>
            </a:r>
            <a:endParaRPr lang="en-US" sz="4000" dirty="0">
              <a:solidFill>
                <a:schemeClr val="tx1"/>
              </a:solidFill>
            </a:endParaRPr>
          </a:p>
        </p:txBody>
      </p:sp>
      <p:sp>
        <p:nvSpPr>
          <p:cNvPr id="3" name="Content Placeholder 2"/>
          <p:cNvSpPr>
            <a:spLocks noGrp="1"/>
          </p:cNvSpPr>
          <p:nvPr>
            <p:ph idx="1"/>
          </p:nvPr>
        </p:nvSpPr>
        <p:spPr>
          <a:xfrm>
            <a:off x="1763489" y="1535290"/>
            <a:ext cx="10007602" cy="1501526"/>
          </a:xfrm>
        </p:spPr>
        <p:txBody>
          <a:bodyPr>
            <a:normAutofit lnSpcReduction="10000"/>
          </a:bodyPr>
          <a:lstStyle/>
          <a:p>
            <a:r>
              <a:rPr lang="en-US" sz="2400" b="1" dirty="0"/>
              <a:t>"The constitutional amendment providing for the creation of the Texas energy fund to support the construction, maintenance, modernization, and operation of electric generating facilities.“</a:t>
            </a:r>
          </a:p>
          <a:p>
            <a:pPr marL="0" indent="0">
              <a:buNone/>
            </a:pPr>
            <a:r>
              <a:rPr lang="en-US" sz="2400" b="1" dirty="0"/>
              <a:t>	 	   PRO					       CON</a:t>
            </a:r>
          </a:p>
        </p:txBody>
      </p:sp>
      <p:sp>
        <p:nvSpPr>
          <p:cNvPr id="6" name="Rectangle 5"/>
          <p:cNvSpPr/>
          <p:nvPr/>
        </p:nvSpPr>
        <p:spPr>
          <a:xfrm>
            <a:off x="418991" y="0"/>
            <a:ext cx="247052" cy="6858000"/>
          </a:xfrm>
          <a:prstGeom prst="rect">
            <a:avLst/>
          </a:prstGeom>
          <a:solidFill>
            <a:srgbClr val="EFED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666043" y="0"/>
            <a:ext cx="316089" cy="6858000"/>
          </a:xfrm>
          <a:prstGeom prst="rect">
            <a:avLst/>
          </a:prstGeom>
          <a:solidFill>
            <a:srgbClr val="191B0E"/>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pic>
        <p:nvPicPr>
          <p:cNvPr id="7172" name="Picture 4" descr="Lightbulb Icon - Cliparts.c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1915" y="2842884"/>
            <a:ext cx="1371598" cy="1371598"/>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A559B97E-9290-DBF0-4AAA-9052C3068A64}"/>
              </a:ext>
            </a:extLst>
          </p:cNvPr>
          <p:cNvSpPr txBox="1"/>
          <p:nvPr/>
        </p:nvSpPr>
        <p:spPr>
          <a:xfrm>
            <a:off x="1790589" y="2922053"/>
            <a:ext cx="5230996" cy="4247317"/>
          </a:xfrm>
          <a:prstGeom prst="rect">
            <a:avLst/>
          </a:prstGeom>
          <a:noFill/>
        </p:spPr>
        <p:txBody>
          <a:bodyPr wrap="square" rtlCol="0">
            <a:spAutoFit/>
          </a:bodyPr>
          <a:lstStyle/>
          <a:p>
            <a:pPr marL="285750" indent="-285750">
              <a:buFont typeface="Arial" panose="020B0604020202020204" pitchFamily="34" charset="0"/>
              <a:buChar char="•"/>
            </a:pPr>
            <a:r>
              <a:rPr lang="en-US" dirty="0"/>
              <a:t>Additional State funding is needed to increase the reliability of the state’s electric market, particularly with regard to dispatchable generation</a:t>
            </a:r>
          </a:p>
          <a:p>
            <a:pPr marL="285750" indent="-285750">
              <a:buFont typeface="Arial" panose="020B0604020202020204" pitchFamily="34" charset="0"/>
              <a:buChar char="•"/>
            </a:pPr>
            <a:r>
              <a:rPr lang="en-US" dirty="0"/>
              <a:t>Creating the Texas energy fund would enable the PUC to provide loans &amp; grants to finance or incentivize the construction, maintenance, </a:t>
            </a:r>
            <a:r>
              <a:rPr lang="en-US" dirty="0" err="1"/>
              <a:t>modernation</a:t>
            </a:r>
            <a:r>
              <a:rPr lang="en-US" dirty="0"/>
              <a:t> and operation of electric generating facilities including infrastructure</a:t>
            </a:r>
          </a:p>
          <a:p>
            <a:pPr marL="285750" indent="-285750">
              <a:buFont typeface="Arial" panose="020B0604020202020204" pitchFamily="34" charset="0"/>
              <a:buChar char="•"/>
            </a:pPr>
            <a:r>
              <a:rPr lang="en-US" sz="1800" dirty="0"/>
              <a:t>Texas needs improved power grid reliability, to avoid widespread power outages like we had during Winter Storm Uri in 2021, and to prevent problems during long, hot summers in the future as our state population rapidly increases.</a:t>
            </a:r>
          </a:p>
          <a:p>
            <a:pPr marL="285750" indent="-285750">
              <a:buFont typeface="Arial" panose="020B0604020202020204" pitchFamily="34" charset="0"/>
              <a:buChar char="•"/>
            </a:pPr>
            <a:endParaRPr lang="en-US" dirty="0"/>
          </a:p>
        </p:txBody>
      </p:sp>
      <p:sp>
        <p:nvSpPr>
          <p:cNvPr id="7" name="TextBox 6">
            <a:extLst>
              <a:ext uri="{FF2B5EF4-FFF2-40B4-BE49-F238E27FC236}">
                <a16:creationId xmlns:a16="http://schemas.microsoft.com/office/drawing/2014/main" id="{042ACAFB-41C0-E609-E59C-69F2E0AF11EC}"/>
              </a:ext>
            </a:extLst>
          </p:cNvPr>
          <p:cNvSpPr txBox="1"/>
          <p:nvPr/>
        </p:nvSpPr>
        <p:spPr>
          <a:xfrm>
            <a:off x="7271561" y="2922053"/>
            <a:ext cx="3867325" cy="3693319"/>
          </a:xfrm>
          <a:prstGeom prst="rect">
            <a:avLst/>
          </a:prstGeom>
          <a:noFill/>
        </p:spPr>
        <p:txBody>
          <a:bodyPr wrap="square" rtlCol="0">
            <a:spAutoFit/>
          </a:bodyPr>
          <a:lstStyle/>
          <a:p>
            <a:pPr marL="285750" indent="-285750">
              <a:buFont typeface="Arial" panose="020B0604020202020204" pitchFamily="34" charset="0"/>
              <a:buChar char="•"/>
            </a:pPr>
            <a:r>
              <a:rPr lang="en-US" dirty="0"/>
              <a:t>Providing funding to increase the reliability of the Texas grid would be more appropriate through the rate payer system as opposed to providing state subsidies funded by all taxpayers</a:t>
            </a:r>
          </a:p>
          <a:p>
            <a:pPr marL="285750" indent="-285750">
              <a:buFont typeface="Arial" panose="020B0604020202020204" pitchFamily="34" charset="0"/>
              <a:buChar char="•"/>
            </a:pPr>
            <a:r>
              <a:rPr lang="en-US" dirty="0"/>
              <a:t>As with other funds, this would be removed from the budget cap and earmark money to specific projects instead of as needed from the general fund</a:t>
            </a:r>
          </a:p>
          <a:p>
            <a:pPr marL="285750" indent="-285750">
              <a:buFont typeface="Arial" panose="020B0604020202020204" pitchFamily="34" charset="0"/>
              <a:buChar char="•"/>
            </a:pPr>
            <a:r>
              <a:rPr lang="en-US" dirty="0"/>
              <a:t>Cost $5B</a:t>
            </a:r>
          </a:p>
          <a:p>
            <a:pPr marL="285750" indent="-285750">
              <a:buFont typeface="Arial" panose="020B0604020202020204" pitchFamily="34" charset="0"/>
              <a:buChar char="•"/>
            </a:pPr>
            <a:endParaRPr lang="en-US" dirty="0"/>
          </a:p>
        </p:txBody>
      </p:sp>
    </p:spTree>
    <p:extLst>
      <p:ext uri="{BB962C8B-B14F-4D97-AF65-F5344CB8AC3E}">
        <p14:creationId xmlns:p14="http://schemas.microsoft.com/office/powerpoint/2010/main" val="367477855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Crop</Template>
  <TotalTime>571</TotalTime>
  <Words>2305</Words>
  <Application>Microsoft Office PowerPoint</Application>
  <PresentationFormat>Widescreen</PresentationFormat>
  <Paragraphs>174</Paragraphs>
  <Slides>17</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17</vt:i4>
      </vt:variant>
    </vt:vector>
  </HeadingPairs>
  <TitlesOfParts>
    <vt:vector size="20" baseType="lpstr">
      <vt:lpstr>Arial</vt:lpstr>
      <vt:lpstr>Franklin Gothic Book</vt:lpstr>
      <vt:lpstr>Crop</vt:lpstr>
      <vt:lpstr>November 7, 2023 Election  Texas Constitution Amendments</vt:lpstr>
      <vt:lpstr>Proposition 1 HJR 126</vt:lpstr>
      <vt:lpstr>Proposition 2 SJR 64</vt:lpstr>
      <vt:lpstr>Proposition 3 HJR 132</vt:lpstr>
      <vt:lpstr>Proposition 4 HJR 2</vt:lpstr>
      <vt:lpstr>Proposition 4 HJR 2  continued</vt:lpstr>
      <vt:lpstr>Proposition 5 HJR 3</vt:lpstr>
      <vt:lpstr>Proposition 6 SJR 75</vt:lpstr>
      <vt:lpstr>Proposition 7 SJR 93</vt:lpstr>
      <vt:lpstr>Proposition 8 HJR 125</vt:lpstr>
      <vt:lpstr>Proposition 9 HJR 2</vt:lpstr>
      <vt:lpstr>Proposition 10 SJR 87</vt:lpstr>
      <vt:lpstr>Proposition 11 SJR 32</vt:lpstr>
      <vt:lpstr>Proposition 12 SJR 134</vt:lpstr>
      <vt:lpstr>Proposition 13 HJR 107</vt:lpstr>
      <vt:lpstr>Proposition 14 SJR 74</vt:lpstr>
      <vt:lpstr>Voting Recommendations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November 7, 2023 Election Texas Constitution Amendments</dc:title>
  <dc:creator>Karen</dc:creator>
  <cp:lastModifiedBy>Mary Garza</cp:lastModifiedBy>
  <cp:revision>50</cp:revision>
  <dcterms:created xsi:type="dcterms:W3CDTF">2023-08-09T18:08:25Z</dcterms:created>
  <dcterms:modified xsi:type="dcterms:W3CDTF">2023-10-05T20:00:07Z</dcterms:modified>
</cp:coreProperties>
</file>